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98" r:id="rId1"/>
    <p:sldMasterId id="2147483835" r:id="rId2"/>
    <p:sldMasterId id="2147483871" r:id="rId3"/>
    <p:sldMasterId id="2147483884" r:id="rId4"/>
    <p:sldMasterId id="2147483901" r:id="rId5"/>
    <p:sldMasterId id="2147483912" r:id="rId6"/>
  </p:sldMasterIdLst>
  <p:notesMasterIdLst>
    <p:notesMasterId r:id="rId51"/>
  </p:notesMasterIdLst>
  <p:sldIdLst>
    <p:sldId id="257" r:id="rId7"/>
    <p:sldId id="315" r:id="rId8"/>
    <p:sldId id="544" r:id="rId9"/>
    <p:sldId id="542" r:id="rId10"/>
    <p:sldId id="552" r:id="rId11"/>
    <p:sldId id="545" r:id="rId12"/>
    <p:sldId id="547" r:id="rId13"/>
    <p:sldId id="540" r:id="rId14"/>
    <p:sldId id="548" r:id="rId15"/>
    <p:sldId id="549" r:id="rId16"/>
    <p:sldId id="550" r:id="rId17"/>
    <p:sldId id="581" r:id="rId18"/>
    <p:sldId id="551" r:id="rId19"/>
    <p:sldId id="538" r:id="rId20"/>
    <p:sldId id="268" r:id="rId21"/>
    <p:sldId id="569" r:id="rId22"/>
    <p:sldId id="568" r:id="rId23"/>
    <p:sldId id="553" r:id="rId24"/>
    <p:sldId id="564" r:id="rId25"/>
    <p:sldId id="584" r:id="rId26"/>
    <p:sldId id="565" r:id="rId27"/>
    <p:sldId id="567" r:id="rId28"/>
    <p:sldId id="582" r:id="rId29"/>
    <p:sldId id="554" r:id="rId30"/>
    <p:sldId id="558" r:id="rId31"/>
    <p:sldId id="559" r:id="rId32"/>
    <p:sldId id="560" r:id="rId33"/>
    <p:sldId id="562" r:id="rId34"/>
    <p:sldId id="571" r:id="rId35"/>
    <p:sldId id="555" r:id="rId36"/>
    <p:sldId id="570" r:id="rId37"/>
    <p:sldId id="272" r:id="rId38"/>
    <p:sldId id="575" r:id="rId39"/>
    <p:sldId id="578" r:id="rId40"/>
    <p:sldId id="577" r:id="rId41"/>
    <p:sldId id="572" r:id="rId42"/>
    <p:sldId id="580" r:id="rId43"/>
    <p:sldId id="556" r:id="rId44"/>
    <p:sldId id="561" r:id="rId45"/>
    <p:sldId id="573" r:id="rId46"/>
    <p:sldId id="574" r:id="rId47"/>
    <p:sldId id="557" r:id="rId48"/>
    <p:sldId id="583" r:id="rId49"/>
    <p:sldId id="528" r:id="rId5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8EF4EF"/>
    <a:srgbClr val="FFFFFF"/>
    <a:srgbClr val="03B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54" autoAdjust="0"/>
    <p:restoredTop sz="94726"/>
  </p:normalViewPr>
  <p:slideViewPr>
    <p:cSldViewPr snapToGrid="0">
      <p:cViewPr varScale="1">
        <p:scale>
          <a:sx n="60" d="100"/>
          <a:sy n="60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/Relationships>
</file>

<file path=ppt/media/image1.png>
</file>

<file path=ppt/media/image10.tif>
</file>

<file path=ppt/media/image11.tif>
</file>

<file path=ppt/media/image12.jpeg>
</file>

<file path=ppt/media/image13.png>
</file>

<file path=ppt/media/image14.png>
</file>

<file path=ppt/media/image15.gif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tif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t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3.jpeg>
</file>

<file path=ppt/media/image44.jpeg>
</file>

<file path=ppt/media/image45.png>
</file>

<file path=ppt/media/image46.jpg>
</file>

<file path=ppt/media/image47.png>
</file>

<file path=ppt/media/image48.tif>
</file>

<file path=ppt/media/image49.png>
</file>

<file path=ppt/media/image5.png>
</file>

<file path=ppt/media/image50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958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46240-E0B9-8936-FBE4-1488A0F43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E49CA-A8ED-E1B9-5C24-6FAC4F02D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4AE2D0-A6A1-4A01-B7A8-CC6106CCB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5C3DB-2E7A-9C60-A5E2-BCEB54E7F8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20F14B-32A2-8144-955C-B1DA561554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Helvetica Neue"/>
                <a:cs typeface="Helvetica Neue"/>
                <a:sym typeface="Helvetica Neue Medium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Helvetica Neue"/>
              <a:cs typeface="Helvetica Neue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52112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981940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Image"/>
          <p:cNvSpPr>
            <a:spLocks noGrp="1"/>
          </p:cNvSpPr>
          <p:nvPr>
            <p:ph type="pic" sz="half" idx="21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Title Text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7228713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67388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325673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Image"/>
          <p:cNvSpPr>
            <a:spLocks noGrp="1"/>
          </p:cNvSpPr>
          <p:nvPr>
            <p:ph type="pic" idx="21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Title Text</a:t>
            </a:r>
          </a:p>
        </p:txBody>
      </p:sp>
      <p:sp>
        <p:nvSpPr>
          <p:cNvPr id="1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57093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</p:spPr>
        <p:txBody>
          <a:bodyPr anchor="t"/>
          <a:lstStyle>
            <a:lvl1pPr algn="r">
              <a:defRPr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680024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A596-E531-DFFC-D8A8-0E6F218BA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797C5-CA5A-B437-B48F-93BB99FE0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A3437-6C99-1A1A-581A-923B1DFD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9B960-1702-A83B-08A3-CCB5CB544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94DF-FE73-3E7C-EAE1-5DD5569AC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16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EE4D8-9AB9-8A9F-4109-B8E027F0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DF7F4-0F9F-8338-39CA-ED1EE6F21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95717-C213-286A-60DA-36370A33F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6FB7E-E696-0C0E-31D9-27AE7E42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F0487-FDA4-15C3-00EE-61546A12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6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9F82-ADE8-F85D-5CC0-F76181C5F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A9EAC-9E89-CCE3-3BCD-E97D12D98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77373-4BFB-9B65-E3C2-AC3F0096E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1AE20-C0E0-7243-6439-B4DDC6FC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EFA67-1491-74A1-B3C8-7AA82197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722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D6421-1A65-D5C7-A4DA-7161E3E65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35E3D-FBD2-AF1F-36B1-9E6EC5C19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B9923-104A-A4EB-3993-6872F4595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5EF0F-B1AA-9769-C828-1B5E8F5C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EB05F-BF54-34E1-9241-4FB156D20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046CC-E2DF-FC9B-C12E-D99DEC019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25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38665-0B80-F014-5884-42C85FC44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B5156-EEFE-DDC8-1CF8-D9AC5303F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65AB6-EF1F-DE23-83D7-50C3886F1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CBA687-13E5-BC20-7176-5D2DF8121A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5551B2-2757-4156-D83A-D6EA657EF7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9257C-F253-E19A-73BB-527BE6863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E8297-8AD3-2B76-67E2-E874A0E5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E9CEE8-2390-82C1-A058-3090CD99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65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21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0636106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AE9F4-36F4-90E5-90BE-C3BF1884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D8BF0-4BBC-11AD-E977-E1B14D4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9EF04-8E9B-C3F3-083C-6D32AA0A2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1AE24-D934-ACCA-D436-86770A61A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64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42FC8-1D6A-0346-876F-8D0C8E91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B3F9E-4291-FCDD-42D0-4E26D23FF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609BE-B5C9-3F4F-9B33-FCAD9B52F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373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B98B-A971-4267-D550-B56DAAFC8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5E5E2-E6A0-4FFE-44BC-DF48FDF88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9EF63-B693-B0AF-375C-88B6674FA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A88953-6845-DF6F-D7CD-ABF3D96F0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A5658-D224-FA06-E7F7-FCD0C6606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5854F-9E9C-8F9C-FD2D-7A0378047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689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991EB-DC89-EBF1-C719-F6991DC2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D9F896-2EFF-399B-EA05-323710BB0B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F1AC04-AE12-FE21-062A-B92729515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C0BAA-78B9-34BE-0EA8-8B0E5A584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AD737-B36C-4F2A-F5D7-2FA1BA2A1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C64E9-AE65-971C-34D6-73219BF6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674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08229-C291-F315-FDE3-57D8021BE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544FB-6C2C-4B2B-A18A-86AE4CFFDB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6EF04-EC50-FD02-D6AA-25189745E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05783-1BEC-BAAF-3B0E-20CD18E6C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E213-4BA0-7A74-58E9-63DA09F85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520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759890-477D-09BD-D0C3-9BCA8E600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A84454-935A-79AF-E9E4-02873760D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71ACD-F821-A4F2-E068-20AA012D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80321-9091-25D5-F83D-CF9A7436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23586-0CAD-31F6-F0D4-AEDA0655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65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ine"/>
          <p:cNvSpPr/>
          <p:nvPr/>
        </p:nvSpPr>
        <p:spPr>
          <a:xfrm>
            <a:off x="14147800" y="11214101"/>
            <a:ext cx="0" cy="2000430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170" name="Image"/>
          <p:cNvSpPr>
            <a:spLocks noGrp="1"/>
          </p:cNvSpPr>
          <p:nvPr>
            <p:ph type="pic" idx="13"/>
          </p:nvPr>
        </p:nvSpPr>
        <p:spPr>
          <a:xfrm>
            <a:off x="-88900" y="-38100"/>
            <a:ext cx="35966400" cy="21882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71" name="Title Text"/>
          <p:cNvSpPr txBox="1">
            <a:spLocks noGrp="1"/>
          </p:cNvSpPr>
          <p:nvPr>
            <p:ph type="title"/>
          </p:nvPr>
        </p:nvSpPr>
        <p:spPr>
          <a:xfrm>
            <a:off x="2641600" y="10947400"/>
            <a:ext cx="10858500" cy="2387600"/>
          </a:xfrm>
          <a:prstGeom prst="rect">
            <a:avLst/>
          </a:prstGeom>
        </p:spPr>
        <p:txBody>
          <a:bodyPr/>
          <a:lstStyle>
            <a:lvl1pPr algn="r">
              <a:defRPr sz="58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>
              <a:defRPr>
                <a:effectLst/>
              </a:defRPr>
            </a:pPr>
            <a:r>
              <a:t>Title Text</a:t>
            </a:r>
          </a:p>
        </p:txBody>
      </p:sp>
      <p:sp>
        <p:nvSpPr>
          <p:cNvPr id="1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19300" y="11938000"/>
            <a:ext cx="9283700" cy="711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>
              <a:defRPr>
                <a:effectLst/>
              </a:defRPr>
            </a:pPr>
            <a:r>
              <a:t>Body Level One</a:t>
            </a:r>
          </a:p>
          <a:p>
            <a:pPr lvl="1">
              <a:defRPr>
                <a:effectLst/>
              </a:defRPr>
            </a:pPr>
            <a:r>
              <a:t>Body Level Two</a:t>
            </a:r>
          </a:p>
          <a:p>
            <a:pPr lvl="2">
              <a:defRPr>
                <a:effectLst/>
              </a:defRPr>
            </a:pPr>
            <a:r>
              <a:t>Body Level Three</a:t>
            </a:r>
          </a:p>
          <a:p>
            <a:pPr lvl="3">
              <a:defRPr>
                <a:effectLst/>
              </a:defRPr>
            </a:pPr>
            <a:r>
              <a:t>Body Level Four</a:t>
            </a:r>
          </a:p>
          <a:p>
            <a:pPr lvl="4">
              <a:defRPr>
                <a:effectLst/>
              </a:defRPr>
            </a:pPr>
            <a:r>
              <a:t>Body Level Five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6222" y="12985800"/>
            <a:ext cx="368504" cy="374600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rgbClr val="000000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999289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3027369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11" indent="0" algn="ctr">
              <a:buNone/>
              <a:defRPr sz="4000"/>
            </a:lvl2pPr>
            <a:lvl3pPr marL="1828823" indent="0" algn="ctr">
              <a:buNone/>
              <a:defRPr sz="3600"/>
            </a:lvl3pPr>
            <a:lvl4pPr marL="2743234" indent="0" algn="ctr">
              <a:buNone/>
              <a:defRPr sz="3200"/>
            </a:lvl4pPr>
            <a:lvl5pPr marL="3657646" indent="0" algn="ctr">
              <a:buNone/>
              <a:defRPr sz="3200"/>
            </a:lvl5pPr>
            <a:lvl6pPr marL="4572057" indent="0" algn="ctr">
              <a:buNone/>
              <a:defRPr sz="3200"/>
            </a:lvl6pPr>
            <a:lvl7pPr marL="5486469" indent="0" algn="ctr">
              <a:buNone/>
              <a:defRPr sz="3200"/>
            </a:lvl7pPr>
            <a:lvl8pPr marL="6400880" indent="0" algn="ctr">
              <a:buNone/>
              <a:defRPr sz="3200"/>
            </a:lvl8pPr>
            <a:lvl9pPr marL="7315291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896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2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57649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1" y="3419479"/>
            <a:ext cx="21031200" cy="5705475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1" y="9178928"/>
            <a:ext cx="21031200" cy="3000373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11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23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4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5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6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9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782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1"/>
            <a:ext cx="10363200" cy="87026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1"/>
            <a:ext cx="10363200" cy="87026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30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9" y="3362325"/>
            <a:ext cx="10315573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11" indent="0">
              <a:buNone/>
              <a:defRPr sz="4000" b="1"/>
            </a:lvl2pPr>
            <a:lvl3pPr marL="1828823" indent="0">
              <a:buNone/>
              <a:defRPr sz="3600" b="1"/>
            </a:lvl3pPr>
            <a:lvl4pPr marL="2743234" indent="0">
              <a:buNone/>
              <a:defRPr sz="3200" b="1"/>
            </a:lvl4pPr>
            <a:lvl5pPr marL="3657646" indent="0">
              <a:buNone/>
              <a:defRPr sz="3200" b="1"/>
            </a:lvl5pPr>
            <a:lvl6pPr marL="4572057" indent="0">
              <a:buNone/>
              <a:defRPr sz="3200" b="1"/>
            </a:lvl6pPr>
            <a:lvl7pPr marL="5486469" indent="0">
              <a:buNone/>
              <a:defRPr sz="3200" b="1"/>
            </a:lvl7pPr>
            <a:lvl8pPr marL="6400880" indent="0">
              <a:buNone/>
              <a:defRPr sz="3200" b="1"/>
            </a:lvl8pPr>
            <a:lvl9pPr marL="7315291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9" y="5010151"/>
            <a:ext cx="10315573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1" y="3362325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11" indent="0">
              <a:buNone/>
              <a:defRPr sz="4000" b="1"/>
            </a:lvl2pPr>
            <a:lvl3pPr marL="1828823" indent="0">
              <a:buNone/>
              <a:defRPr sz="3600" b="1"/>
            </a:lvl3pPr>
            <a:lvl4pPr marL="2743234" indent="0">
              <a:buNone/>
              <a:defRPr sz="3200" b="1"/>
            </a:lvl4pPr>
            <a:lvl5pPr marL="3657646" indent="0">
              <a:buNone/>
              <a:defRPr sz="3200" b="1"/>
            </a:lvl5pPr>
            <a:lvl6pPr marL="4572057" indent="0">
              <a:buNone/>
              <a:defRPr sz="3200" b="1"/>
            </a:lvl6pPr>
            <a:lvl7pPr marL="5486469" indent="0">
              <a:buNone/>
              <a:defRPr sz="3200" b="1"/>
            </a:lvl7pPr>
            <a:lvl8pPr marL="6400880" indent="0">
              <a:buNone/>
              <a:defRPr sz="3200" b="1"/>
            </a:lvl8pPr>
            <a:lvl9pPr marL="7315291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1" y="5010151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275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6405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735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914400"/>
            <a:ext cx="7864475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2"/>
            <a:ext cx="12344400" cy="9747251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4114801"/>
            <a:ext cx="7864475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11" indent="0">
              <a:buNone/>
              <a:defRPr sz="2800"/>
            </a:lvl2pPr>
            <a:lvl3pPr marL="1828823" indent="0">
              <a:buNone/>
              <a:defRPr sz="2400"/>
            </a:lvl3pPr>
            <a:lvl4pPr marL="2743234" indent="0">
              <a:buNone/>
              <a:defRPr sz="2000"/>
            </a:lvl4pPr>
            <a:lvl5pPr marL="3657646" indent="0">
              <a:buNone/>
              <a:defRPr sz="2000"/>
            </a:lvl5pPr>
            <a:lvl6pPr marL="4572057" indent="0">
              <a:buNone/>
              <a:defRPr sz="2000"/>
            </a:lvl6pPr>
            <a:lvl7pPr marL="5486469" indent="0">
              <a:buNone/>
              <a:defRPr sz="2000"/>
            </a:lvl7pPr>
            <a:lvl8pPr marL="6400880" indent="0">
              <a:buNone/>
              <a:defRPr sz="2000"/>
            </a:lvl8pPr>
            <a:lvl9pPr marL="7315291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105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914400"/>
            <a:ext cx="7864475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2"/>
            <a:ext cx="12344400" cy="9747251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11" indent="0">
              <a:buNone/>
              <a:defRPr sz="5600"/>
            </a:lvl2pPr>
            <a:lvl3pPr marL="1828823" indent="0">
              <a:buNone/>
              <a:defRPr sz="4800"/>
            </a:lvl3pPr>
            <a:lvl4pPr marL="2743234" indent="0">
              <a:buNone/>
              <a:defRPr sz="4000"/>
            </a:lvl4pPr>
            <a:lvl5pPr marL="3657646" indent="0">
              <a:buNone/>
              <a:defRPr sz="4000"/>
            </a:lvl5pPr>
            <a:lvl6pPr marL="4572057" indent="0">
              <a:buNone/>
              <a:defRPr sz="4000"/>
            </a:lvl6pPr>
            <a:lvl7pPr marL="5486469" indent="0">
              <a:buNone/>
              <a:defRPr sz="4000"/>
            </a:lvl7pPr>
            <a:lvl8pPr marL="6400880" indent="0">
              <a:buNone/>
              <a:defRPr sz="4000"/>
            </a:lvl8pPr>
            <a:lvl9pPr marL="7315291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4114801"/>
            <a:ext cx="7864475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11" indent="0">
              <a:buNone/>
              <a:defRPr sz="2800"/>
            </a:lvl2pPr>
            <a:lvl3pPr marL="1828823" indent="0">
              <a:buNone/>
              <a:defRPr sz="2400"/>
            </a:lvl3pPr>
            <a:lvl4pPr marL="2743234" indent="0">
              <a:buNone/>
              <a:defRPr sz="2000"/>
            </a:lvl4pPr>
            <a:lvl5pPr marL="3657646" indent="0">
              <a:buNone/>
              <a:defRPr sz="2000"/>
            </a:lvl5pPr>
            <a:lvl6pPr marL="4572057" indent="0">
              <a:buNone/>
              <a:defRPr sz="2000"/>
            </a:lvl6pPr>
            <a:lvl7pPr marL="5486469" indent="0">
              <a:buNone/>
              <a:defRPr sz="2000"/>
            </a:lvl7pPr>
            <a:lvl8pPr marL="6400880" indent="0">
              <a:buNone/>
              <a:defRPr sz="2000"/>
            </a:lvl8pPr>
            <a:lvl9pPr marL="7315291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411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7202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1" y="730252"/>
            <a:ext cx="5257800" cy="116236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1" y="730252"/>
            <a:ext cx="15468600" cy="116236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58992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487198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1046679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21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5207911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3955744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9221914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344525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9168218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half" idx="22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7325245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0600"/>
            <a:ext cx="19621500" cy="863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1825560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108947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9296191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Image"/>
          <p:cNvSpPr>
            <a:spLocks noGrp="1"/>
          </p:cNvSpPr>
          <p:nvPr>
            <p:ph type="pic" sz="half" idx="21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Title Text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3756629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86454900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9902377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1260469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Image"/>
          <p:cNvSpPr>
            <a:spLocks noGrp="1"/>
          </p:cNvSpPr>
          <p:nvPr>
            <p:ph type="pic" idx="21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Title Text</a:t>
            </a:r>
          </a:p>
        </p:txBody>
      </p:sp>
      <p:sp>
        <p:nvSpPr>
          <p:cNvPr id="1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2564733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Text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0211584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</p:spPr>
        <p:txBody>
          <a:bodyPr anchor="t"/>
          <a:lstStyle>
            <a:lvl1pPr algn="r">
              <a:defRPr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4039349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6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1219215" lvl="0" indent="-91441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2438430" lvl="1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3657646" lvl="2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4876861" lvl="3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6096076" lvl="4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7315291" lvl="5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8534507" lvl="6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9753722" lvl="7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10972937" lvl="8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02515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>
            <a:spLocks noGrp="1"/>
          </p:cNvSpPr>
          <p:nvPr>
            <p:ph type="title"/>
          </p:nvPr>
        </p:nvSpPr>
        <p:spPr>
          <a:xfrm>
            <a:off x="831200" y="5735600"/>
            <a:ext cx="22721600" cy="22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557841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2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4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1219215" lvl="0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733"/>
            </a:lvl1pPr>
            <a:lvl2pPr marL="2438430" lvl="1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2pPr>
            <a:lvl3pPr marL="3657646" lvl="2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3pPr>
            <a:lvl4pPr marL="4876861" lvl="3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4pPr>
            <a:lvl5pPr marL="6096076" lvl="4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5pPr>
            <a:lvl6pPr marL="7315291" lvl="5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6pPr>
            <a:lvl7pPr marL="8534507" lvl="6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7pPr>
            <a:lvl8pPr marL="9753722" lvl="7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8pPr>
            <a:lvl9pPr marL="10972937" lvl="8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body" idx="2"/>
          </p:nvPr>
        </p:nvSpPr>
        <p:spPr>
          <a:xfrm>
            <a:off x="12886400" y="3073267"/>
            <a:ext cx="106664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1219215" lvl="0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733"/>
            </a:lvl1pPr>
            <a:lvl2pPr marL="2438430" lvl="1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2pPr>
            <a:lvl3pPr marL="3657646" lvl="2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3pPr>
            <a:lvl4pPr marL="4876861" lvl="3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4pPr>
            <a:lvl5pPr marL="6096076" lvl="4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5pPr>
            <a:lvl6pPr marL="7315291" lvl="5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6pPr>
            <a:lvl7pPr marL="8534507" lvl="6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7pPr>
            <a:lvl8pPr marL="9753722" lvl="7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8pPr>
            <a:lvl9pPr marL="10972937" lvl="8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7795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348362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>
            <a:spLocks noGrp="1"/>
          </p:cNvSpPr>
          <p:nvPr>
            <p:ph type="title"/>
          </p:nvPr>
        </p:nvSpPr>
        <p:spPr>
          <a:xfrm>
            <a:off x="831200" y="1481600"/>
            <a:ext cx="7488000" cy="2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1"/>
          </p:nvPr>
        </p:nvSpPr>
        <p:spPr>
          <a:xfrm>
            <a:off x="831200" y="3705600"/>
            <a:ext cx="7488000" cy="8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1219215" lvl="0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1pPr>
            <a:lvl2pPr marL="2438430" lvl="1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2pPr>
            <a:lvl3pPr marL="3657646" lvl="2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3pPr>
            <a:lvl4pPr marL="4876861" lvl="3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4pPr>
            <a:lvl5pPr marL="6096076" lvl="4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5pPr>
            <a:lvl6pPr marL="7315291" lvl="5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6pPr>
            <a:lvl7pPr marL="8534507" lvl="6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200"/>
            </a:lvl7pPr>
            <a:lvl8pPr marL="9753722" lvl="7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200"/>
            </a:lvl8pPr>
            <a:lvl9pPr marL="10972937" lvl="8" indent="-81281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200"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1911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half" idx="22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4905292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>
            <a:spLocks noGrp="1"/>
          </p:cNvSpPr>
          <p:nvPr>
            <p:ph type="title"/>
          </p:nvPr>
        </p:nvSpPr>
        <p:spPr>
          <a:xfrm>
            <a:off x="1307333" y="1200400"/>
            <a:ext cx="16980800" cy="109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770884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3733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708000" y="3288467"/>
            <a:ext cx="10787200" cy="39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subTitle" idx="1"/>
          </p:nvPr>
        </p:nvSpPr>
        <p:spPr>
          <a:xfrm>
            <a:off x="708000" y="7474867"/>
            <a:ext cx="10787200" cy="32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13172000" y="1930867"/>
            <a:ext cx="10232000" cy="9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1219215" lvl="0" indent="-91441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2438430" lvl="1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3657646" lvl="2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4876861" lvl="3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6096076" lvl="4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7315291" lvl="5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8534507" lvl="6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9753722" lvl="7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10972937" lvl="8" indent="-84667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227560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>
            <a:spLocks noGrp="1"/>
          </p:cNvSpPr>
          <p:nvPr>
            <p:ph type="body" idx="1"/>
          </p:nvPr>
        </p:nvSpPr>
        <p:spPr>
          <a:xfrm>
            <a:off x="831200" y="11281533"/>
            <a:ext cx="15996800" cy="1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1219215" lvl="0" indent="-60960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376381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>
            <a:spLocks noGrp="1"/>
          </p:cNvSpPr>
          <p:nvPr>
            <p:ph type="title" hasCustomPrompt="1"/>
          </p:nvPr>
        </p:nvSpPr>
        <p:spPr>
          <a:xfrm>
            <a:off x="831200" y="2949667"/>
            <a:ext cx="22721600" cy="52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6" name="Google Shape;46;p28"/>
          <p:cNvSpPr txBox="1">
            <a:spLocks noGrp="1"/>
          </p:cNvSpPr>
          <p:nvPr>
            <p:ph type="body" idx="1"/>
          </p:nvPr>
        </p:nvSpPr>
        <p:spPr>
          <a:xfrm>
            <a:off x="831200" y="8405933"/>
            <a:ext cx="22721600" cy="3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1219215" lvl="0" indent="-91441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2438430" lvl="1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3657646" lvl="2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4876861" lvl="3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6096076" lvl="4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7315291" lvl="5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8534507" lvl="6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9753722" lvl="7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10972937" lvl="8" indent="-84667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1996971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83907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3"/>
            <a:ext cx="24377904" cy="7135094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604" y="1704111"/>
            <a:ext cx="20761144" cy="5162926"/>
          </a:xfrm>
        </p:spPr>
        <p:txBody>
          <a:bodyPr anchor="b">
            <a:norm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4" y="7509164"/>
            <a:ext cx="20761144" cy="4488872"/>
          </a:xfrm>
        </p:spPr>
        <p:txBody>
          <a:bodyPr/>
          <a:lstStyle>
            <a:lvl1pPr marL="0" indent="0" algn="l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BRIDGE2AI">
            <a:extLst>
              <a:ext uri="{FF2B5EF4-FFF2-40B4-BE49-F238E27FC236}">
                <a16:creationId xmlns:a16="http://schemas.microsoft.com/office/drawing/2014/main" id="{C6997DF5-5042-94DB-A70E-35290686F6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587" y="-187035"/>
            <a:ext cx="4653318" cy="214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CD7F359-5CA4-1E16-98C0-30B062D5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0" y="12480159"/>
            <a:ext cx="8819688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17932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3" y="1717966"/>
            <a:ext cx="20761146" cy="9200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599" y="3333920"/>
            <a:ext cx="20762410" cy="86899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369D474-93FC-CB76-15F1-F064E134ED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0" y="12480159"/>
            <a:ext cx="8819688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0658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23336310" y="1704113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2" y="1704112"/>
            <a:ext cx="20761144" cy="5153888"/>
          </a:xfrm>
        </p:spPr>
        <p:txBody>
          <a:bodyPr anchor="b">
            <a:normAutofit/>
          </a:bodyPr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594" y="8405664"/>
            <a:ext cx="20790232" cy="3578520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23336310" y="1704113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BRIDGE2AI">
            <a:extLst>
              <a:ext uri="{FF2B5EF4-FFF2-40B4-BE49-F238E27FC236}">
                <a16:creationId xmlns:a16="http://schemas.microsoft.com/office/drawing/2014/main" id="{DDC58CF4-D0D7-0704-A397-B408FE8B3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587" y="-187035"/>
            <a:ext cx="4653318" cy="214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3" y="12472417"/>
            <a:ext cx="8783838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4869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3" y="1717966"/>
            <a:ext cx="20761146" cy="1017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3601" y="3247339"/>
            <a:ext cx="10090562" cy="87506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4185" y="3247339"/>
            <a:ext cx="10090562" cy="87506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3" y="12472417"/>
            <a:ext cx="8981062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86268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4" y="1745673"/>
            <a:ext cx="20761144" cy="104371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602" y="3180634"/>
            <a:ext cx="10046848" cy="1647824"/>
          </a:xfrm>
        </p:spPr>
        <p:txBody>
          <a:bodyPr anchor="b">
            <a:normAutofit/>
          </a:bodyPr>
          <a:lstStyle>
            <a:lvl1pPr marL="0" indent="0">
              <a:buNone/>
              <a:defRPr sz="4800" b="0" i="1" u="none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23602" y="5043055"/>
            <a:ext cx="10046848" cy="7038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188423" y="3180634"/>
            <a:ext cx="10096326" cy="1647824"/>
          </a:xfrm>
        </p:spPr>
        <p:txBody>
          <a:bodyPr anchor="b">
            <a:normAutofit/>
          </a:bodyPr>
          <a:lstStyle>
            <a:lvl1pPr marL="0" indent="0">
              <a:buNone/>
              <a:defRPr sz="4800" b="0" i="1" u="none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188423" y="5043055"/>
            <a:ext cx="10096326" cy="7038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2" y="12472417"/>
            <a:ext cx="8909344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4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0600"/>
            <a:ext cx="19621500" cy="863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88493"/>
      </p:ext>
    </p:extLst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6568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BRIDGE2AI">
            <a:extLst>
              <a:ext uri="{FF2B5EF4-FFF2-40B4-BE49-F238E27FC236}">
                <a16:creationId xmlns:a16="http://schemas.microsoft.com/office/drawing/2014/main" id="{2C84B813-ECB9-5260-5505-FCB941199D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587" y="-187035"/>
            <a:ext cx="4653318" cy="214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2801B253-F4B2-6E1F-CA62-757058E56E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0" y="12480159"/>
            <a:ext cx="8819688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96970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158134" y="0"/>
            <a:ext cx="9997248" cy="13716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658368" y="0"/>
            <a:ext cx="12192000" cy="13716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075" y="1745672"/>
            <a:ext cx="9121050" cy="4562100"/>
          </a:xfrm>
        </p:spPr>
        <p:txBody>
          <a:bodyPr anchor="b">
            <a:no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3563" y="1745674"/>
            <a:ext cx="9041186" cy="10280072"/>
          </a:xfrm>
        </p:spPr>
        <p:txBody>
          <a:bodyPr>
            <a:normAutofit/>
          </a:bodyPr>
          <a:lstStyle>
            <a:lvl1pPr algn="l">
              <a:defRPr sz="5600"/>
            </a:lvl1pPr>
            <a:lvl2pPr algn="l">
              <a:defRPr sz="4800"/>
            </a:lvl2pPr>
            <a:lvl3pPr algn="l">
              <a:defRPr sz="4000"/>
            </a:lvl3pPr>
            <a:lvl4pPr algn="l">
              <a:defRPr sz="3600"/>
            </a:lvl4pPr>
            <a:lvl5pPr algn="l">
              <a:defRPr sz="36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41075" y="6885709"/>
            <a:ext cx="9121050" cy="5153890"/>
          </a:xfrm>
        </p:spPr>
        <p:txBody>
          <a:bodyPr>
            <a:normAutofit/>
          </a:bodyPr>
          <a:lstStyle>
            <a:lvl1pPr marL="0" indent="0">
              <a:buNone/>
              <a:defRPr sz="48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585680" y="475488"/>
            <a:ext cx="1513492" cy="731520"/>
          </a:xfrm>
          <a:prstGeom prst="rect">
            <a:avLst/>
          </a:prstGeo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BDA6E21D-6D8B-CE5B-2D92-BD9C3FC3F5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9" y="12472417"/>
            <a:ext cx="9121050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0696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12175354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0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467" y="1717962"/>
            <a:ext cx="9113498" cy="4562104"/>
          </a:xfrm>
        </p:spPr>
        <p:txBody>
          <a:bodyPr anchor="b"/>
          <a:lstStyle>
            <a:lvl1pPr>
              <a:def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119652" y="1731818"/>
            <a:ext cx="9165096" cy="10252364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7467" y="6858000"/>
            <a:ext cx="9113498" cy="5181600"/>
          </a:xfrm>
        </p:spPr>
        <p:txBody>
          <a:bodyPr/>
          <a:lstStyle>
            <a:lvl1pPr marL="0" indent="0">
              <a:buNone/>
              <a:defRPr lang="en-US" sz="4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585680" y="475488"/>
            <a:ext cx="1513492" cy="731520"/>
          </a:xfrm>
          <a:prstGeom prst="rect">
            <a:avLst/>
          </a:prstGeo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62106405-BA8D-8B64-8C70-1351764A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12472417"/>
            <a:ext cx="8736644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05143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ECF34CF-EE11-EF9A-A13C-9861FA533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4960" y="12480159"/>
            <a:ext cx="8819688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34818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-1864658" y="143436"/>
            <a:ext cx="24384000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15627928" y="0"/>
            <a:ext cx="8756072" cy="13716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723074" y="241545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6279089" y="1745672"/>
            <a:ext cx="5043054" cy="10238512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3493" y="1745672"/>
            <a:ext cx="13268338" cy="102385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723074" y="241545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9A2A6E5-EEAA-0FE1-ADA1-94FB405812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9" y="12472417"/>
            <a:ext cx="6728550" cy="730250"/>
          </a:xfrm>
        </p:spPr>
        <p:txBody>
          <a:bodyPr/>
          <a:lstStyle/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182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5931103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087583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251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6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75D3DF-1E5E-2267-543C-145DCE92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AC921-C0CA-4EA9-6510-96E3EA7BF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81B9A-8AF4-AA0E-1C82-37AA9BEF1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555F24-9DA0-6643-B1C9-8829332FB0C3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EADF8-7A05-1E52-6E98-C139D7807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4F57C-1431-1816-7F88-D181F9AB0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681139-FF8D-B344-A297-8FD54C528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42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  <p:sldLayoutId id="2147483883" r:id="rId13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1"/>
            <a:ext cx="21031200" cy="870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01973-29B8-D046-97AE-8F48644C2F2C}" type="datetimeFigureOut">
              <a:rPr lang="en-US" smtClean="0"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67029-094B-5C42-BF97-7AB94155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26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txStyles>
    <p:titleStyle>
      <a:lvl1pPr algn="l" defTabSz="1828823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6" indent="-457206" algn="l" defTabSz="182882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17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29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40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51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63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74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86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97" indent="-457206" algn="l" defTabSz="18288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11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23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34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46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57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69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80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91" algn="l" defTabSz="1828823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7839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6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74067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24377904" cy="13716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3"/>
            <a:ext cx="24377904" cy="5088830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3" y="1717966"/>
            <a:ext cx="20761146" cy="936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599" y="5500253"/>
            <a:ext cx="20762410" cy="6523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23336310" y="11282021"/>
            <a:ext cx="0" cy="11981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RIDGE2AI">
            <a:extLst>
              <a:ext uri="{FF2B5EF4-FFF2-40B4-BE49-F238E27FC236}">
                <a16:creationId xmlns:a16="http://schemas.microsoft.com/office/drawing/2014/main" id="{0FECA920-2974-12F6-DD9D-58B1A83A2F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587" y="-187035"/>
            <a:ext cx="4653318" cy="214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4960" y="12480159"/>
            <a:ext cx="8819688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Bridge2AI Jamboree Introduction and Welcome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32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1828800" rtl="0" eaLnBrk="1" latinLnBrk="0" hangingPunct="1">
        <a:lnSpc>
          <a:spcPct val="10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110000"/>
        </a:lnSpc>
        <a:spcBef>
          <a:spcPts val="2000"/>
        </a:spcBef>
        <a:buFont typeface="Arial" panose="020B0604020202020204" pitchFamily="34" charset="0"/>
        <a:buNone/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18288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18288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18288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18288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70.png"/><Relationship Id="rId7" Type="http://schemas.openxmlformats.org/officeDocument/2006/relationships/image" Target="../media/image27.png"/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6.png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tif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jpg"/><Relationship Id="rId3" Type="http://schemas.openxmlformats.org/officeDocument/2006/relationships/image" Target="../media/image42.emf"/><Relationship Id="rId7" Type="http://schemas.openxmlformats.org/officeDocument/2006/relationships/hyperlink" Target="https://comp.ophthalmology.uw.edu/" TargetMode="External"/><Relationship Id="rId12" Type="http://schemas.openxmlformats.org/officeDocument/2006/relationships/image" Target="../media/image5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.png"/><Relationship Id="rId11" Type="http://schemas.openxmlformats.org/officeDocument/2006/relationships/image" Target="../media/image49.png"/><Relationship Id="rId5" Type="http://schemas.openxmlformats.org/officeDocument/2006/relationships/image" Target="../media/image44.jpeg"/><Relationship Id="rId10" Type="http://schemas.openxmlformats.org/officeDocument/2006/relationships/image" Target="../media/image48.tif"/><Relationship Id="rId4" Type="http://schemas.openxmlformats.org/officeDocument/2006/relationships/image" Target="../media/image43.jpeg"/><Relationship Id="rId9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Applications of Artificial Intelligence in Ophthalmology and Vision Science"/>
          <p:cNvSpPr txBox="1">
            <a:spLocks noGrp="1"/>
          </p:cNvSpPr>
          <p:nvPr>
            <p:ph type="title"/>
          </p:nvPr>
        </p:nvSpPr>
        <p:spPr>
          <a:xfrm>
            <a:off x="329250" y="11442339"/>
            <a:ext cx="13170852" cy="1743805"/>
          </a:xfrm>
          <a:prstGeom prst="rect">
            <a:avLst/>
          </a:prstGeom>
        </p:spPr>
        <p:txBody>
          <a:bodyPr>
            <a:noAutofit/>
          </a:bodyPr>
          <a:lstStyle/>
          <a:p>
            <a:pPr lvl="1" indent="228600" algn="r">
              <a:defRPr sz="4900" b="0">
                <a:solidFill>
                  <a:srgbClr val="000000"/>
                </a:solidFill>
                <a:effectLst/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sz="6400" dirty="0"/>
              <a:t>Introduction to Deep Learning </a:t>
            </a:r>
            <a:br>
              <a:rPr lang="en-US" sz="6400" dirty="0"/>
            </a:br>
            <a:r>
              <a:rPr lang="en-US" sz="6400" dirty="0"/>
              <a:t>(Computer vision)</a:t>
            </a:r>
            <a:endParaRPr sz="6400" dirty="0"/>
          </a:p>
        </p:txBody>
      </p:sp>
      <p:sp>
        <p:nvSpPr>
          <p:cNvPr id="184" name="Aaron Y. Lee MD MSCI…"/>
          <p:cNvSpPr txBox="1">
            <a:spLocks noGrp="1"/>
          </p:cNvSpPr>
          <p:nvPr>
            <p:ph type="body" sz="quarter" idx="1"/>
          </p:nvPr>
        </p:nvSpPr>
        <p:spPr>
          <a:xfrm>
            <a:off x="14795500" y="11591195"/>
            <a:ext cx="9283700" cy="1246242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67716">
              <a:defRPr sz="3813">
                <a:effectLst/>
              </a:defRPr>
            </a:pPr>
            <a:r>
              <a:rPr dirty="0"/>
              <a:t>Aaron Y. Lee MD MSCI</a:t>
            </a:r>
          </a:p>
          <a:p>
            <a:pPr defTabSz="767716">
              <a:defRPr sz="3813">
                <a:effectLst/>
              </a:defRPr>
            </a:pPr>
            <a:r>
              <a:rPr dirty="0"/>
              <a:t>University of Washington</a:t>
            </a:r>
          </a:p>
        </p:txBody>
      </p:sp>
      <p:pic>
        <p:nvPicPr>
          <p:cNvPr id="7" name="Picture Placeholder 5">
            <a:extLst>
              <a:ext uri="{FF2B5EF4-FFF2-40B4-BE49-F238E27FC236}">
                <a16:creationId xmlns:a16="http://schemas.microsoft.com/office/drawing/2014/main" id="{AFC8ED11-8D1F-4DA1-8B17-4C56FC87D4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" r="691" b="10458"/>
          <a:stretch/>
        </p:blipFill>
        <p:spPr>
          <a:xfrm>
            <a:off x="1" y="-1964872"/>
            <a:ext cx="24378190" cy="13280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26F80-F54A-DC20-F61B-661863BE0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Image" descr="Image">
            <a:extLst>
              <a:ext uri="{FF2B5EF4-FFF2-40B4-BE49-F238E27FC236}">
                <a16:creationId xmlns:a16="http://schemas.microsoft.com/office/drawing/2014/main" id="{505129CC-2FB1-BC14-1751-D6831936C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86" y="434856"/>
            <a:ext cx="7593498" cy="7593499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Regression">
            <a:extLst>
              <a:ext uri="{FF2B5EF4-FFF2-40B4-BE49-F238E27FC236}">
                <a16:creationId xmlns:a16="http://schemas.microsoft.com/office/drawing/2014/main" id="{1E612034-8BCD-5525-9998-C8172A8085D3}"/>
              </a:ext>
            </a:extLst>
          </p:cNvPr>
          <p:cNvSpPr txBox="1"/>
          <p:nvPr/>
        </p:nvSpPr>
        <p:spPr>
          <a:xfrm>
            <a:off x="10421442" y="11911983"/>
            <a:ext cx="3541116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Regression</a:t>
            </a:r>
          </a:p>
        </p:txBody>
      </p:sp>
      <p:grpSp>
        <p:nvGrpSpPr>
          <p:cNvPr id="350" name="Group">
            <a:extLst>
              <a:ext uri="{FF2B5EF4-FFF2-40B4-BE49-F238E27FC236}">
                <a16:creationId xmlns:a16="http://schemas.microsoft.com/office/drawing/2014/main" id="{2A6B350A-0297-49B9-DF86-FB02AF201FB5}"/>
              </a:ext>
            </a:extLst>
          </p:cNvPr>
          <p:cNvGrpSpPr/>
          <p:nvPr/>
        </p:nvGrpSpPr>
        <p:grpSpPr>
          <a:xfrm>
            <a:off x="8150031" y="1853508"/>
            <a:ext cx="15985184" cy="4345014"/>
            <a:chOff x="0" y="0"/>
            <a:chExt cx="15985181" cy="4345012"/>
          </a:xfrm>
        </p:grpSpPr>
        <p:sp>
          <p:nvSpPr>
            <p:cNvPr id="348" name="Arrow">
              <a:extLst>
                <a:ext uri="{FF2B5EF4-FFF2-40B4-BE49-F238E27FC236}">
                  <a16:creationId xmlns:a16="http://schemas.microsoft.com/office/drawing/2014/main" id="{BD226B44-E974-56E0-32FF-2AEBD0DF54F3}"/>
                </a:ext>
              </a:extLst>
            </p:cNvPr>
            <p:cNvSpPr/>
            <p:nvPr/>
          </p:nvSpPr>
          <p:spPr>
            <a:xfrm>
              <a:off x="0" y="1743096"/>
              <a:ext cx="2487219" cy="1270001"/>
            </a:xfrm>
            <a:prstGeom prst="rightArrow">
              <a:avLst>
                <a:gd name="adj1" fmla="val 32000"/>
                <a:gd name="adj2" fmla="val 64000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pPr>
              <a:endParaRPr kumimoji="0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349" name="Image" descr="Image">
              <a:extLst>
                <a:ext uri="{FF2B5EF4-FFF2-40B4-BE49-F238E27FC236}">
                  <a16:creationId xmlns:a16="http://schemas.microsoft.com/office/drawing/2014/main" id="{1ED31674-618A-32E6-3BD6-98A137747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94966" y="0"/>
              <a:ext cx="13190216" cy="43450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51" name="Given an image, output the ETDRS severity level (0-100).">
            <a:extLst>
              <a:ext uri="{FF2B5EF4-FFF2-40B4-BE49-F238E27FC236}">
                <a16:creationId xmlns:a16="http://schemas.microsoft.com/office/drawing/2014/main" id="{E9CCE25A-5B7B-1335-4B24-2DF3CAE06880}"/>
              </a:ext>
            </a:extLst>
          </p:cNvPr>
          <p:cNvSpPr txBox="1"/>
          <p:nvPr/>
        </p:nvSpPr>
        <p:spPr>
          <a:xfrm>
            <a:off x="3539744" y="9644989"/>
            <a:ext cx="17304513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Given an image, output the ETDRS severity level (0-100).</a:t>
            </a:r>
          </a:p>
        </p:txBody>
      </p:sp>
    </p:spTree>
    <p:extLst>
      <p:ext uri="{BB962C8B-B14F-4D97-AF65-F5344CB8AC3E}">
        <p14:creationId xmlns:p14="http://schemas.microsoft.com/office/powerpoint/2010/main" val="315177575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 advAuto="0"/>
      <p:bldP spid="350" grpId="0" animBg="1" advAuto="0"/>
      <p:bldP spid="351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F3446-4805-42C0-A84F-BD9B91A2A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ebrmJSxX4NssqTbCL6IcOpPPT5TvhxGDWiE8Mz54KNFhXVj5bTiQyffn05RLRBBiurnIdF4mXhJRW5CjFyV9xYB7KhMmu4U1D7Hxtj_vqTR46K94nC_h-yBLNXHL3UtHwxu89vUVg0.jpg" descr="GebrmJSxX4NssqTbCL6IcOpPPT5TvhxGDWiE8Mz54KNFhXVj5bTiQyffn05RLRBBiurnIdF4mXhJRW5CjFyV9xYB7KhMmu4U1D7Hxtj_vqTR46K94nC_h-yBLNXHL3UtHwxu89vUVg0.jpg">
            <a:extLst>
              <a:ext uri="{FF2B5EF4-FFF2-40B4-BE49-F238E27FC236}">
                <a16:creationId xmlns:a16="http://schemas.microsoft.com/office/drawing/2014/main" id="{D615CCAD-DFDB-617F-F70E-C83109EBE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1707" y="410691"/>
            <a:ext cx="11044599" cy="736536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6" name="Group">
            <a:extLst>
              <a:ext uri="{FF2B5EF4-FFF2-40B4-BE49-F238E27FC236}">
                <a16:creationId xmlns:a16="http://schemas.microsoft.com/office/drawing/2014/main" id="{E2BFD582-351C-D967-469D-F8605E3496C4}"/>
              </a:ext>
            </a:extLst>
          </p:cNvPr>
          <p:cNvGrpSpPr/>
          <p:nvPr/>
        </p:nvGrpSpPr>
        <p:grpSpPr>
          <a:xfrm>
            <a:off x="11140956" y="410691"/>
            <a:ext cx="13864751" cy="7365367"/>
            <a:chOff x="0" y="0"/>
            <a:chExt cx="13864749" cy="7365365"/>
          </a:xfrm>
        </p:grpSpPr>
        <p:pic>
          <p:nvPicPr>
            <p:cNvPr id="354" name="20uueMic7L6iTdwr9tt6cjBfbXTDboECzZwzoGn1A-DK0TlHpPJX9IshGjPVa55oSo7j08n8MGUaBGP19dJnNNsHj3v9E8jDpgYOeNtEBnqs-1syuAQIZAVvk0hpbN7xdgvDVsnHaaU.png" descr="20uueMic7L6iTdwr9tt6cjBfbXTDboECzZwzoGn1A-DK0TlHpPJX9IshGjPVa55oSo7j08n8MGUaBGP19dJnNNsHj3v9E8jDpgYOeNtEBnqs-1syuAQIZAVvk0hpbN7xdgvDVsnHaaU.png">
              <a:extLst>
                <a:ext uri="{FF2B5EF4-FFF2-40B4-BE49-F238E27FC236}">
                  <a16:creationId xmlns:a16="http://schemas.microsoft.com/office/drawing/2014/main" id="{6C3BB2EB-53B3-78BE-35EC-6CA9F368E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9226" y="0"/>
              <a:ext cx="11005524" cy="73653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5" name="Arrow">
              <a:extLst>
                <a:ext uri="{FF2B5EF4-FFF2-40B4-BE49-F238E27FC236}">
                  <a16:creationId xmlns:a16="http://schemas.microsoft.com/office/drawing/2014/main" id="{6FDAC5E1-9320-19A8-CD3E-8372848EE46E}"/>
                </a:ext>
              </a:extLst>
            </p:cNvPr>
            <p:cNvSpPr/>
            <p:nvPr/>
          </p:nvSpPr>
          <p:spPr>
            <a:xfrm>
              <a:off x="0" y="3047682"/>
              <a:ext cx="2102088" cy="1270001"/>
            </a:xfrm>
            <a:prstGeom prst="rightArrow">
              <a:avLst>
                <a:gd name="adj1" fmla="val 32000"/>
                <a:gd name="adj2" fmla="val 64000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pPr>
              <a:endParaRPr kumimoji="0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357" name="Feature Segmentation">
            <a:extLst>
              <a:ext uri="{FF2B5EF4-FFF2-40B4-BE49-F238E27FC236}">
                <a16:creationId xmlns:a16="http://schemas.microsoft.com/office/drawing/2014/main" id="{4C492021-69DF-E1DB-F5C6-24F8880CBB6E}"/>
              </a:ext>
            </a:extLst>
          </p:cNvPr>
          <p:cNvSpPr txBox="1"/>
          <p:nvPr/>
        </p:nvSpPr>
        <p:spPr>
          <a:xfrm>
            <a:off x="8404665" y="11690813"/>
            <a:ext cx="7574670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Feature Segmentation</a:t>
            </a:r>
          </a:p>
        </p:txBody>
      </p:sp>
      <p:sp>
        <p:nvSpPr>
          <p:cNvPr id="358" name="Given an image, output the locations of MA, HEx, CWS, and NV.">
            <a:extLst>
              <a:ext uri="{FF2B5EF4-FFF2-40B4-BE49-F238E27FC236}">
                <a16:creationId xmlns:a16="http://schemas.microsoft.com/office/drawing/2014/main" id="{C4EA42D9-266A-9B89-A188-5E5D7E4BCD66}"/>
              </a:ext>
            </a:extLst>
          </p:cNvPr>
          <p:cNvSpPr txBox="1"/>
          <p:nvPr/>
        </p:nvSpPr>
        <p:spPr>
          <a:xfrm>
            <a:off x="2446121" y="9285813"/>
            <a:ext cx="19491758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Given an image, output the locations of MA, HEx, CWS, and NV.</a:t>
            </a:r>
          </a:p>
        </p:txBody>
      </p:sp>
    </p:spTree>
    <p:extLst>
      <p:ext uri="{BB962C8B-B14F-4D97-AF65-F5344CB8AC3E}">
        <p14:creationId xmlns:p14="http://schemas.microsoft.com/office/powerpoint/2010/main" val="398665773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 advAuto="0"/>
      <p:bldP spid="357" grpId="0" animBg="1" advAuto="0"/>
      <p:bldP spid="358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278EF-1832-91A6-9766-61B8AA2AD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choices (Classification)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1B974-69F3-3F29-A4DD-56DEE0E95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Models</a:t>
            </a:r>
          </a:p>
          <a:p>
            <a:pPr lvl="1"/>
            <a:r>
              <a:rPr lang="en-US" dirty="0"/>
              <a:t>VGG series</a:t>
            </a:r>
          </a:p>
          <a:p>
            <a:pPr lvl="1"/>
            <a:r>
              <a:rPr lang="en-US" dirty="0"/>
              <a:t>Resnet series</a:t>
            </a:r>
          </a:p>
          <a:p>
            <a:pPr lvl="1"/>
            <a:r>
              <a:rPr lang="en-US" dirty="0" err="1"/>
              <a:t>EfficientNet</a:t>
            </a:r>
            <a:r>
              <a:rPr lang="en-US" dirty="0"/>
              <a:t> series</a:t>
            </a:r>
          </a:p>
          <a:p>
            <a:r>
              <a:rPr lang="en-US" dirty="0"/>
              <a:t>Vision Transformer Models</a:t>
            </a:r>
          </a:p>
          <a:p>
            <a:pPr lvl="1"/>
            <a:r>
              <a:rPr lang="en-US" dirty="0"/>
              <a:t>Vit series</a:t>
            </a:r>
          </a:p>
          <a:p>
            <a:r>
              <a:rPr lang="en-US" dirty="0"/>
              <a:t>Initialization:</a:t>
            </a:r>
          </a:p>
          <a:p>
            <a:pPr lvl="1"/>
            <a:r>
              <a:rPr lang="en-US" dirty="0"/>
              <a:t>Random weights</a:t>
            </a:r>
          </a:p>
          <a:p>
            <a:pPr lvl="1"/>
            <a:r>
              <a:rPr lang="en-US" dirty="0" err="1"/>
              <a:t>Imagenet</a:t>
            </a:r>
            <a:r>
              <a:rPr lang="en-US" dirty="0"/>
              <a:t> pretrained weights</a:t>
            </a:r>
          </a:p>
          <a:p>
            <a:pPr lvl="1"/>
            <a:r>
              <a:rPr lang="en-US" dirty="0"/>
              <a:t>Foundation model weights</a:t>
            </a:r>
          </a:p>
        </p:txBody>
      </p:sp>
      <p:pic>
        <p:nvPicPr>
          <p:cNvPr id="1026" name="Picture 2" descr="Vision Transformer Explained | Papers With Code">
            <a:extLst>
              <a:ext uri="{FF2B5EF4-FFF2-40B4-BE49-F238E27FC236}">
                <a16:creationId xmlns:a16="http://schemas.microsoft.com/office/drawing/2014/main" id="{1F98F660-F562-F8F8-E695-2D2E05161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7783" y="8305615"/>
            <a:ext cx="6609805" cy="50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1E344707-3438-49F1-F0B1-7CDC5BD63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75466" y="3651250"/>
            <a:ext cx="13008534" cy="438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092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D5EE2-819B-FB06-E1E4-EEDC4CCAF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B0C5-1AB3-0803-B1AF-001C2EFD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D89E2-489C-35E8-131A-5032CD520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480764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53C27-FBAD-894C-52D8-EA6E96822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ata Scientists spend up to 80% of time on &quot;data cleaning&quot; in preparation  for data analysis, statistical modeling, &amp; machine learning. Post Credit:  Igor Korolev : r/datascience">
            <a:extLst>
              <a:ext uri="{FF2B5EF4-FFF2-40B4-BE49-F238E27FC236}">
                <a16:creationId xmlns:a16="http://schemas.microsoft.com/office/drawing/2014/main" id="{9D3C1938-057C-F502-466E-F1E3CAE02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" r="1851"/>
          <a:stretch>
            <a:fillRect/>
          </a:stretch>
        </p:blipFill>
        <p:spPr bwMode="auto">
          <a:xfrm>
            <a:off x="8490857" y="774700"/>
            <a:ext cx="15370628" cy="12166600"/>
          </a:xfrm>
          <a:prstGeom prst="rect">
            <a:avLst/>
          </a:prstGeom>
          <a:solidFill>
            <a:srgbClr val="FFFFFF"/>
          </a:solidFill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BDA108-A0C6-4D55-4407-BB92D9249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232" y="4493623"/>
            <a:ext cx="5435962" cy="3730534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Data Cleaning = 99% of the work</a:t>
            </a:r>
          </a:p>
        </p:txBody>
      </p:sp>
    </p:spTree>
    <p:extLst>
      <p:ext uri="{BB962C8B-B14F-4D97-AF65-F5344CB8AC3E}">
        <p14:creationId xmlns:p14="http://schemas.microsoft.com/office/powerpoint/2010/main" val="10299607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5AE1551-44DF-289D-7FFD-18310A6176ED}"/>
              </a:ext>
            </a:extLst>
          </p:cNvPr>
          <p:cNvSpPr/>
          <p:nvPr/>
        </p:nvSpPr>
        <p:spPr>
          <a:xfrm>
            <a:off x="3015422" y="1912555"/>
            <a:ext cx="7594408" cy="74687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defTabSz="1828800" hangingPunct="1"/>
            <a:r>
              <a:rPr lang="en-US" sz="6400" kern="1200" dirty="0">
                <a:solidFill>
                  <a:prstClr val="white"/>
                </a:solidFill>
                <a:effectLst/>
                <a:latin typeface="Bierstadt"/>
              </a:rPr>
              <a:t>	OMOP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Demographics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Survey data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Physical assessment data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Medications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Blood and urine lab values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MOCA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Vision testing</a:t>
            </a:r>
          </a:p>
          <a:p>
            <a:pPr defTabSz="1828800" hangingPunct="1"/>
            <a:endParaRPr lang="en-US" sz="3600" kern="1200" dirty="0">
              <a:solidFill>
                <a:prstClr val="white"/>
              </a:solidFill>
              <a:effectLst/>
              <a:latin typeface="Bierstadt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85EFD86-10DF-5C3E-2DE7-C6BDC1F33619}"/>
              </a:ext>
            </a:extLst>
          </p:cNvPr>
          <p:cNvSpPr/>
          <p:nvPr/>
        </p:nvSpPr>
        <p:spPr>
          <a:xfrm>
            <a:off x="11042599" y="1912558"/>
            <a:ext cx="8180738" cy="376928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defTabSz="1828800" hangingPunct="1"/>
            <a:r>
              <a:rPr lang="en-US" sz="6400" kern="1200" dirty="0">
                <a:solidFill>
                  <a:prstClr val="white"/>
                </a:solidFill>
                <a:effectLst/>
                <a:latin typeface="Bierstadt"/>
              </a:rPr>
              <a:t>	DICOM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Fundus photography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OCT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OCTA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FLIO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2219106-3AF3-F680-1C4A-107AEA05C695}"/>
              </a:ext>
            </a:extLst>
          </p:cNvPr>
          <p:cNvSpPr/>
          <p:nvPr/>
        </p:nvSpPr>
        <p:spPr>
          <a:xfrm>
            <a:off x="3015422" y="9786176"/>
            <a:ext cx="8180740" cy="293165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defTabSz="1828800" hangingPunct="1"/>
            <a:r>
              <a:rPr lang="en-US" sz="6400" kern="1200" dirty="0">
                <a:solidFill>
                  <a:prstClr val="white"/>
                </a:solidFill>
                <a:effectLst/>
                <a:latin typeface="Bierstadt"/>
              </a:rPr>
              <a:t>	mHealth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Physical activity monitor</a:t>
            </a:r>
          </a:p>
          <a:p>
            <a:pPr marL="1485900" lvl="1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Continuous glucose monitor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42FB93-D5CB-AC1E-6FBE-A6B8F9F4425F}"/>
              </a:ext>
            </a:extLst>
          </p:cNvPr>
          <p:cNvSpPr/>
          <p:nvPr/>
        </p:nvSpPr>
        <p:spPr>
          <a:xfrm>
            <a:off x="11842984" y="6128567"/>
            <a:ext cx="7380352" cy="316899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defTabSz="1828800" hangingPunct="1"/>
            <a:r>
              <a:rPr lang="en-US" sz="5600" kern="1200" dirty="0">
                <a:solidFill>
                  <a:prstClr val="white"/>
                </a:solidFill>
                <a:effectLst/>
                <a:latin typeface="Bierstadt"/>
              </a:rPr>
              <a:t>Waveform Database 	(WFDB)</a:t>
            </a:r>
          </a:p>
          <a:p>
            <a:pPr marL="2400300" lvl="2" indent="-571500" algn="l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ECG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1F282E4-4041-110F-5D33-0DE22B54E515}"/>
              </a:ext>
            </a:extLst>
          </p:cNvPr>
          <p:cNvSpPr/>
          <p:nvPr/>
        </p:nvSpPr>
        <p:spPr>
          <a:xfrm>
            <a:off x="11894180" y="9897856"/>
            <a:ext cx="7380352" cy="281997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hangingPunct="1"/>
            <a:r>
              <a:rPr lang="en-US" sz="5600" kern="1200" dirty="0">
                <a:solidFill>
                  <a:prstClr val="white"/>
                </a:solidFill>
                <a:effectLst/>
                <a:latin typeface="Bierstadt"/>
              </a:rPr>
              <a:t>Earth Science Data Specification</a:t>
            </a:r>
          </a:p>
          <a:p>
            <a:pPr marL="571500" indent="-571500" defTabSz="1828800" hangingPunct="1">
              <a:buFont typeface="Arial" panose="020B0604020202020204" pitchFamily="34" charset="0"/>
              <a:buChar char="•"/>
            </a:pPr>
            <a:r>
              <a:rPr lang="en-US" sz="3600" kern="1200" dirty="0">
                <a:solidFill>
                  <a:prstClr val="white"/>
                </a:solidFill>
                <a:effectLst/>
                <a:latin typeface="Bierstadt"/>
              </a:rPr>
              <a:t>Environmental sensor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09ED0E-ED4D-D167-EAC2-027A215D7833}"/>
              </a:ext>
            </a:extLst>
          </p:cNvPr>
          <p:cNvSpPr/>
          <p:nvPr/>
        </p:nvSpPr>
        <p:spPr>
          <a:xfrm>
            <a:off x="6215873" y="530498"/>
            <a:ext cx="9653450" cy="93534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hangingPunct="1"/>
            <a:r>
              <a:rPr lang="en-US" sz="5600" kern="1200" dirty="0">
                <a:solidFill>
                  <a:prstClr val="white"/>
                </a:solidFill>
                <a:effectLst/>
                <a:latin typeface="Bierstadt"/>
              </a:rPr>
              <a:t>Preparing AI-Ready Data</a:t>
            </a:r>
          </a:p>
        </p:txBody>
      </p:sp>
    </p:spTree>
    <p:extLst>
      <p:ext uri="{BB962C8B-B14F-4D97-AF65-F5344CB8AC3E}">
        <p14:creationId xmlns:p14="http://schemas.microsoft.com/office/powerpoint/2010/main" val="99271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44646-CA84-EA6D-4799-79908327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69B37-634E-E56F-BBFD-9E9685E47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952205"/>
            <a:ext cx="13737771" cy="10033543"/>
          </a:xfrm>
        </p:spPr>
        <p:txBody>
          <a:bodyPr>
            <a:normAutofit fontScale="92500"/>
          </a:bodyPr>
          <a:lstStyle/>
          <a:p>
            <a:r>
              <a:rPr lang="en-US" dirty="0"/>
              <a:t>Training Data (60%)</a:t>
            </a:r>
          </a:p>
          <a:p>
            <a:pPr lvl="1"/>
            <a:r>
              <a:rPr lang="en-US" dirty="0"/>
              <a:t>Used to adjust the model to learn from the data</a:t>
            </a:r>
          </a:p>
          <a:p>
            <a:r>
              <a:rPr lang="en-US" dirty="0"/>
              <a:t>Validation Data (20%)</a:t>
            </a:r>
          </a:p>
          <a:p>
            <a:pPr lvl="1"/>
            <a:r>
              <a:rPr lang="en-US" dirty="0"/>
              <a:t>Used to periodically check how well the model is doing.</a:t>
            </a:r>
          </a:p>
          <a:p>
            <a:pPr lvl="1"/>
            <a:r>
              <a:rPr lang="en-US" dirty="0"/>
              <a:t>Model weights are NOT adjusted</a:t>
            </a:r>
          </a:p>
          <a:p>
            <a:pPr lvl="1"/>
            <a:r>
              <a:rPr lang="en-US" dirty="0"/>
              <a:t>Used during training session and for hyperparameter tuning.</a:t>
            </a:r>
          </a:p>
          <a:p>
            <a:r>
              <a:rPr lang="en-US" dirty="0"/>
              <a:t>Test Data (20%)</a:t>
            </a:r>
          </a:p>
          <a:p>
            <a:pPr lvl="1"/>
            <a:r>
              <a:rPr lang="en-US" dirty="0"/>
              <a:t>Used to evaluate the final performance of the final model (ideally once at the end)</a:t>
            </a:r>
          </a:p>
          <a:p>
            <a:pPr lvl="1"/>
            <a:r>
              <a:rPr lang="en-US" dirty="0"/>
              <a:t>Model weights are NOT adjusted</a:t>
            </a:r>
          </a:p>
          <a:p>
            <a:r>
              <a:rPr lang="en-US" dirty="0"/>
              <a:t>Unit of partition: person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555F86-DB09-A8A2-1D4F-0DCDE52EC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0771" y="5029379"/>
            <a:ext cx="8533229" cy="58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39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/>
          <a:p>
            <a:pPr>
              <a:buSzPct val="111111"/>
            </a:pPr>
            <a:endParaRPr/>
          </a:p>
        </p:txBody>
      </p:sp>
      <p:sp>
        <p:nvSpPr>
          <p:cNvPr id="508" name="Google Shape;508;p8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6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/>
          <a:p>
            <a:pPr marL="0" indent="0">
              <a:spcAft>
                <a:spcPts val="3200"/>
              </a:spcAft>
              <a:buNone/>
            </a:pPr>
            <a:endParaRPr/>
          </a:p>
        </p:txBody>
      </p:sp>
      <p:pic>
        <p:nvPicPr>
          <p:cNvPr id="509" name="Google Shape;50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226220"/>
            <a:ext cx="24384008" cy="1326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6E20A-0E62-0698-BCEF-8781AAEBE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D3C08-D31E-A9AC-8AE6-5EB3D3DD0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D7517-F926-C417-F793-5C00E0307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2338448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A17E-E621-03E6-1CD2-9D1F59521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Tradeoffs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06900-A59A-81FC-40C3-FFF8108BB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Ideal setup:</a:t>
            </a:r>
          </a:p>
          <a:p>
            <a:pPr lvl="1"/>
            <a:r>
              <a:rPr lang="en-US" dirty="0"/>
              <a:t>2 expert graders all grade the same images</a:t>
            </a:r>
          </a:p>
          <a:p>
            <a:pPr lvl="1"/>
            <a:r>
              <a:rPr lang="en-US" dirty="0"/>
              <a:t>A third arbiter (even more of an expert), masked to the identities of the graders, regrades and provides a final grade</a:t>
            </a:r>
          </a:p>
          <a:p>
            <a:pPr lvl="1"/>
            <a:r>
              <a:rPr lang="en-US" dirty="0"/>
              <a:t>Con: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very labor intensive</a:t>
            </a:r>
          </a:p>
          <a:p>
            <a:r>
              <a:rPr lang="en-US" dirty="0"/>
              <a:t>Most common setup:</a:t>
            </a:r>
          </a:p>
          <a:p>
            <a:pPr lvl="1"/>
            <a:r>
              <a:rPr lang="en-US" dirty="0"/>
              <a:t>Have </a:t>
            </a:r>
            <a:r>
              <a:rPr lang="en-US" i="1" dirty="0"/>
              <a:t>n</a:t>
            </a:r>
            <a:r>
              <a:rPr lang="en-US" dirty="0"/>
              <a:t> graders each grade on their own</a:t>
            </a:r>
          </a:p>
          <a:p>
            <a:pPr lvl="1"/>
            <a:r>
              <a:rPr lang="en-US" dirty="0"/>
              <a:t>Not everyone is the same level of expertise</a:t>
            </a:r>
          </a:p>
          <a:p>
            <a:pPr lvl="1"/>
            <a:r>
              <a:rPr lang="en-US" dirty="0"/>
              <a:t>Not everyone grades the same number of images</a:t>
            </a:r>
          </a:p>
          <a:p>
            <a:pPr lvl="1"/>
            <a:r>
              <a:rPr lang="en-US" dirty="0"/>
              <a:t>Con: model performance will likely be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 mixed bag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17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op Confusing AI with Generative AI | by Shelby Temple | Generative AI">
            <a:extLst>
              <a:ext uri="{FF2B5EF4-FFF2-40B4-BE49-F238E27FC236}">
                <a16:creationId xmlns:a16="http://schemas.microsoft.com/office/drawing/2014/main" id="{D5623704-1B0A-4E5B-BF66-3FC278F69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457" y="585583"/>
            <a:ext cx="12635085" cy="1254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5-Point Star 3">
            <a:extLst>
              <a:ext uri="{FF2B5EF4-FFF2-40B4-BE49-F238E27FC236}">
                <a16:creationId xmlns:a16="http://schemas.microsoft.com/office/drawing/2014/main" id="{74567949-8686-AD19-35AD-90D70C642C8A}"/>
              </a:ext>
            </a:extLst>
          </p:cNvPr>
          <p:cNvSpPr/>
          <p:nvPr/>
        </p:nvSpPr>
        <p:spPr>
          <a:xfrm>
            <a:off x="14205097" y="5677786"/>
            <a:ext cx="871869" cy="871869"/>
          </a:xfrm>
          <a:prstGeom prst="star5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FE33-2FD4-AE05-1E08-8B44355DC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Leverage existing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47141-D1E9-7BFD-0ABE-D4476BE8A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1" y="3651250"/>
            <a:ext cx="12911470" cy="8702676"/>
          </a:xfrm>
        </p:spPr>
        <p:txBody>
          <a:bodyPr/>
          <a:lstStyle/>
          <a:p>
            <a:r>
              <a:rPr lang="en-US" dirty="0"/>
              <a:t>Derive labels from diagnosis codes, CPT codes, etc. from EHR</a:t>
            </a:r>
          </a:p>
          <a:p>
            <a:pPr lvl="1"/>
            <a:r>
              <a:rPr lang="en-US" dirty="0"/>
              <a:t>Noisy and can be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unreliable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CPT procedure codes are better labels as they are true “events”</a:t>
            </a:r>
          </a:p>
          <a:p>
            <a:pPr lvl="1"/>
            <a:endParaRPr lang="en-US" dirty="0"/>
          </a:p>
          <a:p>
            <a:r>
              <a:rPr lang="en-US" dirty="0"/>
              <a:t>Derive labels from lab tests, future events (</a:t>
            </a:r>
            <a:r>
              <a:rPr lang="en-US" dirty="0" err="1"/>
              <a:t>eg</a:t>
            </a:r>
            <a:r>
              <a:rPr lang="en-US" dirty="0"/>
              <a:t> readmission, need for surgery)</a:t>
            </a:r>
          </a:p>
          <a:p>
            <a:pPr lvl="1"/>
            <a:r>
              <a:rPr lang="en-US" dirty="0"/>
              <a:t>Can be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acutely altered</a:t>
            </a:r>
            <a:r>
              <a:rPr lang="en-US" dirty="0"/>
              <a:t> in extreme situations</a:t>
            </a:r>
          </a:p>
          <a:p>
            <a:pPr lvl="1"/>
            <a:endParaRPr lang="en-US" dirty="0"/>
          </a:p>
        </p:txBody>
      </p:sp>
      <p:pic>
        <p:nvPicPr>
          <p:cNvPr id="2050" name="Picture 2" descr="Learn About Medical Billing Codes and Standards">
            <a:extLst>
              <a:ext uri="{FF2B5EF4-FFF2-40B4-BE49-F238E27FC236}">
                <a16:creationId xmlns:a16="http://schemas.microsoft.com/office/drawing/2014/main" id="{53B0BC0E-FC4E-BCCB-84A9-4D6086D8E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7978" y="4093028"/>
            <a:ext cx="8087895" cy="737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3115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932A7-849F-6610-0DD3-012757A2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532437"/>
            <a:ext cx="21031200" cy="2651126"/>
          </a:xfrm>
        </p:spPr>
        <p:txBody>
          <a:bodyPr/>
          <a:lstStyle/>
          <a:p>
            <a:r>
              <a:rPr lang="en-US" dirty="0"/>
              <a:t>Models will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never</a:t>
            </a:r>
            <a:r>
              <a:rPr lang="en-US" dirty="0"/>
              <a:t> do better than the average human error.</a:t>
            </a:r>
          </a:p>
        </p:txBody>
      </p:sp>
    </p:spTree>
    <p:extLst>
      <p:ext uri="{BB962C8B-B14F-4D97-AF65-F5344CB8AC3E}">
        <p14:creationId xmlns:p14="http://schemas.microsoft.com/office/powerpoint/2010/main" val="4079052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15D857B9-8A9D-1362-0A7F-E831B92BC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102" y="1187940"/>
            <a:ext cx="5419208" cy="541920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">
            <a:extLst>
              <a:ext uri="{FF2B5EF4-FFF2-40B4-BE49-F238E27FC236}">
                <a16:creationId xmlns:a16="http://schemas.microsoft.com/office/drawing/2014/main" id="{78875998-A421-E395-1549-F47005F155C7}"/>
              </a:ext>
            </a:extLst>
          </p:cNvPr>
          <p:cNvGrpSpPr/>
          <p:nvPr/>
        </p:nvGrpSpPr>
        <p:grpSpPr>
          <a:xfrm>
            <a:off x="9212797" y="3513666"/>
            <a:ext cx="6580967" cy="1905001"/>
            <a:chOff x="0" y="1943643"/>
            <a:chExt cx="6580965" cy="1904999"/>
          </a:xfrm>
        </p:grpSpPr>
        <p:sp>
          <p:nvSpPr>
            <p:cNvPr id="4" name="Arrow">
              <a:extLst>
                <a:ext uri="{FF2B5EF4-FFF2-40B4-BE49-F238E27FC236}">
                  <a16:creationId xmlns:a16="http://schemas.microsoft.com/office/drawing/2014/main" id="{993B5C22-86EB-9CCD-6D86-66F7F6526D98}"/>
                </a:ext>
              </a:extLst>
            </p:cNvPr>
            <p:cNvSpPr/>
            <p:nvPr/>
          </p:nvSpPr>
          <p:spPr>
            <a:xfrm>
              <a:off x="0" y="1943643"/>
              <a:ext cx="4229122" cy="1270001"/>
            </a:xfrm>
            <a:prstGeom prst="rightArrow">
              <a:avLst>
                <a:gd name="adj1" fmla="val 32000"/>
                <a:gd name="adj2" fmla="val 64000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pPr>
              <a:endParaRPr kumimoji="0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" name="No Diabetic Retinopathy…">
              <a:extLst>
                <a:ext uri="{FF2B5EF4-FFF2-40B4-BE49-F238E27FC236}">
                  <a16:creationId xmlns:a16="http://schemas.microsoft.com/office/drawing/2014/main" id="{B7537A62-49B2-2136-6437-A4AF7015DE72}"/>
                </a:ext>
              </a:extLst>
            </p:cNvPr>
            <p:cNvSpPr/>
            <p:nvPr/>
          </p:nvSpPr>
          <p:spPr>
            <a:xfrm>
              <a:off x="5310965" y="257864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/>
              </a:pPr>
              <a:r>
                <a:rPr kumimoji="0" lang="en-US" sz="6600" b="0" i="0" u="none" strike="noStrike" kern="0" cap="none" spc="0" normalizeH="0" baseline="0" noProof="0" dirty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Moderate</a:t>
              </a:r>
              <a:endParaRPr kumimoji="0" sz="6600" b="0" i="0" u="none" strike="noStrike" kern="0" cap="none" spc="0" normalizeH="0" baseline="0" noProof="0" dirty="0">
                <a:ln>
                  <a:noFill/>
                </a:ln>
                <a:solidFill>
                  <a:srgbClr val="54BFB9">
                    <a:satOff val="37323"/>
                    <a:lumOff val="21795"/>
                  </a:srgbClr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7960E7-379F-0D8B-CF90-122890410D5B}"/>
              </a:ext>
            </a:extLst>
          </p:cNvPr>
          <p:cNvGrpSpPr/>
          <p:nvPr/>
        </p:nvGrpSpPr>
        <p:grpSpPr>
          <a:xfrm>
            <a:off x="1295102" y="7108852"/>
            <a:ext cx="14498663" cy="5419208"/>
            <a:chOff x="1295102" y="7108852"/>
            <a:chExt cx="14498663" cy="5419208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87781EBC-7C81-F81D-28EA-5763A4644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5102" y="7108852"/>
              <a:ext cx="5419208" cy="5419208"/>
            </a:xfrm>
            <a:prstGeom prst="rect">
              <a:avLst/>
            </a:prstGeom>
            <a:ln w="12700">
              <a:miter lim="400000"/>
            </a:ln>
          </p:spPr>
        </p:pic>
        <p:grpSp>
          <p:nvGrpSpPr>
            <p:cNvPr id="7" name="Group">
              <a:extLst>
                <a:ext uri="{FF2B5EF4-FFF2-40B4-BE49-F238E27FC236}">
                  <a16:creationId xmlns:a16="http://schemas.microsoft.com/office/drawing/2014/main" id="{81A073C3-D517-F442-D56D-33A3784E29C2}"/>
                </a:ext>
              </a:extLst>
            </p:cNvPr>
            <p:cNvGrpSpPr/>
            <p:nvPr/>
          </p:nvGrpSpPr>
          <p:grpSpPr>
            <a:xfrm>
              <a:off x="9212798" y="9284250"/>
              <a:ext cx="6580967" cy="1905001"/>
              <a:chOff x="0" y="1943643"/>
              <a:chExt cx="6580965" cy="1904999"/>
            </a:xfrm>
          </p:grpSpPr>
          <p:sp>
            <p:nvSpPr>
              <p:cNvPr id="8" name="Arrow">
                <a:extLst>
                  <a:ext uri="{FF2B5EF4-FFF2-40B4-BE49-F238E27FC236}">
                    <a16:creationId xmlns:a16="http://schemas.microsoft.com/office/drawing/2014/main" id="{7D777DA5-1588-C7B3-433F-E22AB42B644D}"/>
                  </a:ext>
                </a:extLst>
              </p:cNvPr>
              <p:cNvSpPr/>
              <p:nvPr/>
            </p:nvSpPr>
            <p:spPr>
              <a:xfrm>
                <a:off x="0" y="1943643"/>
                <a:ext cx="4229122" cy="1270001"/>
              </a:xfrm>
              <a:prstGeom prst="rightArrow">
                <a:avLst>
                  <a:gd name="adj1" fmla="val 32000"/>
                  <a:gd name="adj2" fmla="val 64000"/>
                </a:avLst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marL="0" marR="0" lvl="0" indent="0" algn="ctr" defTabSz="8255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80000"/>
                        </a:srgbClr>
                      </a:outerShdw>
                    </a:effectLst>
                  </a:defRPr>
                </a:pPr>
                <a:endPara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9" name="No Diabetic Retinopathy…">
                <a:extLst>
                  <a:ext uri="{FF2B5EF4-FFF2-40B4-BE49-F238E27FC236}">
                    <a16:creationId xmlns:a16="http://schemas.microsoft.com/office/drawing/2014/main" id="{15294F8C-E9E6-16D2-6197-CE16FE660012}"/>
                  </a:ext>
                </a:extLst>
              </p:cNvPr>
              <p:cNvSpPr/>
              <p:nvPr/>
            </p:nvSpPr>
            <p:spPr>
              <a:xfrm>
                <a:off x="5310965" y="257864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marL="0" marR="0" lvl="0" indent="0" algn="l" defTabSz="8255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600"/>
                </a:pPr>
                <a:r>
                  <a:rPr kumimoji="0" sz="6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EBEBEB"/>
                    </a:solidFill>
                    <a:effectLst>
                      <a:outerShdw blurRad="50800" dist="25400" dir="5400000" rotWithShape="0">
                        <a:srgbClr val="000000"/>
                      </a:outerShdw>
                    </a:effectLst>
                    <a:uLnTx/>
                    <a:uFillTx/>
                    <a:latin typeface="Helvetica Neue Medium"/>
                    <a:ea typeface="Helvetica Neue Medium"/>
                    <a:cs typeface="Helvetica Neue Medium"/>
                    <a:sym typeface="Helvetica Neue Medium"/>
                  </a:rPr>
                  <a:t>Severe NPDR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80770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CDCAD-85AE-00EB-2D74-6D7FCFF3E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2F00F-AE49-AF8D-549A-FD31E1DA5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532437"/>
            <a:ext cx="19798937" cy="2651126"/>
          </a:xfrm>
        </p:spPr>
        <p:txBody>
          <a:bodyPr/>
          <a:lstStyle/>
          <a:p>
            <a:r>
              <a:rPr lang="en-US" dirty="0"/>
              <a:t>Try to use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objective</a:t>
            </a:r>
            <a:r>
              <a:rPr lang="en-US" dirty="0"/>
              <a:t> ground truth for labels (not derived from humans). </a:t>
            </a:r>
          </a:p>
        </p:txBody>
      </p:sp>
    </p:spTree>
    <p:extLst>
      <p:ext uri="{BB962C8B-B14F-4D97-AF65-F5344CB8AC3E}">
        <p14:creationId xmlns:p14="http://schemas.microsoft.com/office/powerpoint/2010/main" val="5866431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DEF93-B11D-E178-4588-870455E3A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4854-C6A5-7FFC-62BF-D22500C6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AAC99-6A22-F2FF-CDEA-7B28A285C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3406005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E0DDE-AEB7-853E-E5AE-36A03EF29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Double-click to edit">
            <a:extLst>
              <a:ext uri="{FF2B5EF4-FFF2-40B4-BE49-F238E27FC236}">
                <a16:creationId xmlns:a16="http://schemas.microsoft.com/office/drawing/2014/main" id="{BEC3D7C4-F4C9-3F3B-F627-27F119647E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0" name="Double-click to edit">
            <a:extLst>
              <a:ext uri="{FF2B5EF4-FFF2-40B4-BE49-F238E27FC236}">
                <a16:creationId xmlns:a16="http://schemas.microsoft.com/office/drawing/2014/main" id="{6A5C1664-86B0-70A7-D641-5181A13924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1" name="Image" descr="Image">
            <a:extLst>
              <a:ext uri="{FF2B5EF4-FFF2-40B4-BE49-F238E27FC236}">
                <a16:creationId xmlns:a16="http://schemas.microsoft.com/office/drawing/2014/main" id="{8014F535-3157-B7A4-4425-D395BA40A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8811572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F78DB-8D5B-64CA-61DA-1B75277E0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Double-click to edit">
            <a:extLst>
              <a:ext uri="{FF2B5EF4-FFF2-40B4-BE49-F238E27FC236}">
                <a16:creationId xmlns:a16="http://schemas.microsoft.com/office/drawing/2014/main" id="{2A5C60FB-F59B-37E3-8D4C-B33949A9E4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Double-click to edit">
            <a:extLst>
              <a:ext uri="{FF2B5EF4-FFF2-40B4-BE49-F238E27FC236}">
                <a16:creationId xmlns:a16="http://schemas.microsoft.com/office/drawing/2014/main" id="{3B016609-9E9D-5E3D-AE4B-71FF5ECD7B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5" name="Image" descr="Image">
            <a:extLst>
              <a:ext uri="{FF2B5EF4-FFF2-40B4-BE49-F238E27FC236}">
                <a16:creationId xmlns:a16="http://schemas.microsoft.com/office/drawing/2014/main" id="{2949DB6D-BCAA-1D91-0090-0AA388030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62659138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EB5B7-D9B1-2616-193C-D167C05F2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ouble-click to edit">
            <a:extLst>
              <a:ext uri="{FF2B5EF4-FFF2-40B4-BE49-F238E27FC236}">
                <a16:creationId xmlns:a16="http://schemas.microsoft.com/office/drawing/2014/main" id="{D8E2C945-197E-6721-CF8F-66FFD55DAE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8" name="Double-click to edit">
            <a:extLst>
              <a:ext uri="{FF2B5EF4-FFF2-40B4-BE49-F238E27FC236}">
                <a16:creationId xmlns:a16="http://schemas.microsoft.com/office/drawing/2014/main" id="{5E8097B7-7B0B-9641-5BCB-2C44C38FAD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9" name="Image" descr="Image">
            <a:extLst>
              <a:ext uri="{FF2B5EF4-FFF2-40B4-BE49-F238E27FC236}">
                <a16:creationId xmlns:a16="http://schemas.microsoft.com/office/drawing/2014/main" id="{D2A7B942-3F13-4851-CC2B-CE1B0513D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9980602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3E08A-2EEB-E10F-83D3-9ABE32026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How does it actually learn?">
            <a:extLst>
              <a:ext uri="{FF2B5EF4-FFF2-40B4-BE49-F238E27FC236}">
                <a16:creationId xmlns:a16="http://schemas.microsoft.com/office/drawing/2014/main" id="{38895171-2EE2-0178-7CB7-56FD0A4B39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35100" y="-720358"/>
            <a:ext cx="21526500" cy="3568701"/>
          </a:xfrm>
          <a:prstGeom prst="rect">
            <a:avLst/>
          </a:prstGeom>
        </p:spPr>
        <p:txBody>
          <a:bodyPr/>
          <a:lstStyle/>
          <a:p>
            <a:r>
              <a:t>How does it actually learn?</a:t>
            </a:r>
          </a:p>
        </p:txBody>
      </p:sp>
      <p:pic>
        <p:nvPicPr>
          <p:cNvPr id="226" name="Image" descr="Image">
            <a:extLst>
              <a:ext uri="{FF2B5EF4-FFF2-40B4-BE49-F238E27FC236}">
                <a16:creationId xmlns:a16="http://schemas.microsoft.com/office/drawing/2014/main" id="{A224D4D5-55C5-443F-D792-07A6E34D8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750" y="2684823"/>
            <a:ext cx="9347969" cy="9204522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Objective evaluation function">
            <a:extLst>
              <a:ext uri="{FF2B5EF4-FFF2-40B4-BE49-F238E27FC236}">
                <a16:creationId xmlns:a16="http://schemas.microsoft.com/office/drawing/2014/main" id="{921EC677-B8CD-E457-613F-18DB5D358120}"/>
              </a:ext>
            </a:extLst>
          </p:cNvPr>
          <p:cNvSpPr txBox="1"/>
          <p:nvPr/>
        </p:nvSpPr>
        <p:spPr>
          <a:xfrm>
            <a:off x="2646688" y="12269532"/>
            <a:ext cx="8984793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Objective evaluation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8" name="Equation">
                <a:extLst>
                  <a:ext uri="{FF2B5EF4-FFF2-40B4-BE49-F238E27FC236}">
                    <a16:creationId xmlns:a16="http://schemas.microsoft.com/office/drawing/2014/main" id="{A0142B01-6E24-F48C-BB0E-707839D1FC08}"/>
                  </a:ext>
                </a:extLst>
              </p:cNvPr>
              <p:cNvSpPr txBox="1"/>
              <p:nvPr/>
            </p:nvSpPr>
            <p:spPr>
              <a:xfrm>
                <a:off x="13200795" y="3356173"/>
                <a:ext cx="10478520" cy="2999785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marL="0" marR="0" lvl="0" indent="0" algn="l" defTabSz="914400" rtl="0" eaLnBrk="1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800">
                    <a:solidFill>
                      <a:srgbClr val="000000"/>
                    </a:solidFill>
                    <a:effectLst/>
                  </a:defRP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sz="88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EAEAEA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sym typeface="Helvetica Neue Medium"/>
                        </a:rPr>
                        <m:t>𝑤</m:t>
                      </m:r>
                      <m:r>
                        <a:rPr kumimoji="0" sz="88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EAEAEA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sym typeface="Helvetica Neue Medium"/>
                        </a:rPr>
                        <m:t>:=</m:t>
                      </m:r>
                      <m:r>
                        <a:rPr kumimoji="0" sz="88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EAEAEA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sym typeface="Helvetica Neue Medium"/>
                        </a:rPr>
                        <m:t>𝑤</m:t>
                      </m:r>
                      <m:r>
                        <a:rPr kumimoji="0" sz="88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EAEAEA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sym typeface="Helvetica Neue Medium"/>
                        </a:rPr>
                        <m:t>−</m:t>
                      </m:r>
                      <m:r>
                        <a:rPr kumimoji="0" sz="88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EAEAEA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sym typeface="Helvetica Neue Medium"/>
                        </a:rPr>
                        <m:t>𝜂</m:t>
                      </m:r>
                      <m:limUpp>
                        <m:limUppPr>
                          <m:ctrlP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</m:ctrlPr>
                        </m:limUppPr>
                        <m:e>
                          <m:limLow>
                            <m:limLowPr>
                              <m:ctrlP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</m:ctrlPr>
                            </m:limLowPr>
                            <m:e>
                              <m: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  <m:t>∑</m:t>
                              </m:r>
                            </m:e>
                            <m:lim>
                              <m: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  <m:t>𝑖</m:t>
                              </m:r>
                              <m: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  <m:t>=1</m:t>
                              </m:r>
                            </m:lim>
                          </m:limLow>
                        </m:e>
                        <m:lim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𝑛</m:t>
                          </m:r>
                        </m:lim>
                      </m:limUpp>
                      <m:f>
                        <m:fPr>
                          <m:ctrlP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</m:ctrlPr>
                        </m:fPr>
                        <m:num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𝛻</m:t>
                          </m:r>
                          <m:sSub>
                            <m:sSubPr>
                              <m:ctrlP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</m:ctrlPr>
                            </m:sSubPr>
                            <m:e>
                              <m: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  <m:t>𝑄</m:t>
                              </m:r>
                            </m:e>
                            <m:sub>
                              <m:r>
                                <a:rPr kumimoji="0" sz="88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EAEAEA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sym typeface="Helvetica Neue Medium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(</m:t>
                          </m:r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𝑤</m:t>
                          </m:r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)</m:t>
                          </m:r>
                        </m:num>
                        <m:den>
                          <m:r>
                            <a:rPr kumimoji="0" sz="88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EAEAEA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sym typeface="Helvetica Neue Medium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kumimoji="0" sz="88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/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</mc:Choice>
        <mc:Fallback xmlns="">
          <p:sp>
            <p:nvSpPr>
              <p:cNvPr id="228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00795" y="3356173"/>
                <a:ext cx="10478520" cy="2999785"/>
              </a:xfrm>
              <a:prstGeom prst="rect">
                <a:avLst/>
              </a:prstGeom>
              <a:blipFill>
                <a:blip r:embed="rId3"/>
                <a:stretch>
                  <a:fillRect l="-2424" t="-2966" r="-4727" b="-424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1" name="Group">
            <a:extLst>
              <a:ext uri="{FF2B5EF4-FFF2-40B4-BE49-F238E27FC236}">
                <a16:creationId xmlns:a16="http://schemas.microsoft.com/office/drawing/2014/main" id="{0FCC7013-DCE4-293B-2633-E908B1A4316D}"/>
              </a:ext>
            </a:extLst>
          </p:cNvPr>
          <p:cNvGrpSpPr/>
          <p:nvPr/>
        </p:nvGrpSpPr>
        <p:grpSpPr>
          <a:xfrm>
            <a:off x="6995091" y="2903897"/>
            <a:ext cx="3758706" cy="5071587"/>
            <a:chOff x="0" y="0"/>
            <a:chExt cx="3758704" cy="5071585"/>
          </a:xfrm>
        </p:grpSpPr>
        <p:sp>
          <p:nvSpPr>
            <p:cNvPr id="229" name="Line">
              <a:extLst>
                <a:ext uri="{FF2B5EF4-FFF2-40B4-BE49-F238E27FC236}">
                  <a16:creationId xmlns:a16="http://schemas.microsoft.com/office/drawing/2014/main" id="{7F95692C-1D88-174C-137E-04CEFB5E3697}"/>
                </a:ext>
              </a:extLst>
            </p:cNvPr>
            <p:cNvSpPr/>
            <p:nvPr/>
          </p:nvSpPr>
          <p:spPr>
            <a:xfrm flipV="1">
              <a:off x="-1" y="697783"/>
              <a:ext cx="1270001" cy="4373803"/>
            </a:xfrm>
            <a:prstGeom prst="line">
              <a:avLst/>
            </a:prstGeom>
            <a:noFill/>
            <a:ln w="139700" cap="flat">
              <a:solidFill>
                <a:schemeClr val="accent5">
                  <a:hueOff val="-95919"/>
                  <a:satOff val="3647"/>
                  <a:lumOff val="-19218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pPr>
              <a:endParaRPr kumimoji="0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30" name="Derivative">
              <a:extLst>
                <a:ext uri="{FF2B5EF4-FFF2-40B4-BE49-F238E27FC236}">
                  <a16:creationId xmlns:a16="http://schemas.microsoft.com/office/drawing/2014/main" id="{53BACEE1-87F7-CD76-D43F-77ADC2C4D0EC}"/>
                </a:ext>
              </a:extLst>
            </p:cNvPr>
            <p:cNvSpPr txBox="1"/>
            <p:nvPr/>
          </p:nvSpPr>
          <p:spPr>
            <a:xfrm>
              <a:off x="1193431" y="-1"/>
              <a:ext cx="2565274" cy="7338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rgbClr val="000000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lvl1pPr>
            </a:lstStyle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Derivative</a:t>
              </a:r>
            </a:p>
          </p:txBody>
        </p:sp>
      </p:grpSp>
      <p:pic>
        <p:nvPicPr>
          <p:cNvPr id="232" name="Line Line" descr="Line Line">
            <a:extLst>
              <a:ext uri="{FF2B5EF4-FFF2-40B4-BE49-F238E27FC236}">
                <a16:creationId xmlns:a16="http://schemas.microsoft.com/office/drawing/2014/main" id="{B06E1955-6D3C-6D9C-85DC-8CED751B28E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160713" y="4445760"/>
            <a:ext cx="883254" cy="457904"/>
          </a:xfrm>
          <a:prstGeom prst="rect">
            <a:avLst/>
          </a:prstGeom>
        </p:spPr>
      </p:pic>
      <p:pic>
        <p:nvPicPr>
          <p:cNvPr id="234" name="Line Line" descr="Line Line">
            <a:extLst>
              <a:ext uri="{FF2B5EF4-FFF2-40B4-BE49-F238E27FC236}">
                <a16:creationId xmlns:a16="http://schemas.microsoft.com/office/drawing/2014/main" id="{A43F1D4A-9021-F33C-7175-0D4DBD9CAF7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106158" y="5426584"/>
            <a:ext cx="2417187" cy="827750"/>
          </a:xfrm>
          <a:prstGeom prst="rect">
            <a:avLst/>
          </a:prstGeom>
        </p:spPr>
      </p:pic>
      <p:grpSp>
        <p:nvGrpSpPr>
          <p:cNvPr id="239" name="Group">
            <a:extLst>
              <a:ext uri="{FF2B5EF4-FFF2-40B4-BE49-F238E27FC236}">
                <a16:creationId xmlns:a16="http://schemas.microsoft.com/office/drawing/2014/main" id="{99508BDC-BEE5-6002-3E1F-92D9C0EB7CB1}"/>
              </a:ext>
            </a:extLst>
          </p:cNvPr>
          <p:cNvGrpSpPr/>
          <p:nvPr/>
        </p:nvGrpSpPr>
        <p:grpSpPr>
          <a:xfrm>
            <a:off x="4999019" y="1753986"/>
            <a:ext cx="5262145" cy="3085929"/>
            <a:chOff x="0" y="0"/>
            <a:chExt cx="5262143" cy="3085928"/>
          </a:xfrm>
        </p:grpSpPr>
        <p:sp>
          <p:nvSpPr>
            <p:cNvPr id="236" name="Random initialization">
              <a:extLst>
                <a:ext uri="{FF2B5EF4-FFF2-40B4-BE49-F238E27FC236}">
                  <a16:creationId xmlns:a16="http://schemas.microsoft.com/office/drawing/2014/main" id="{9AD45828-BB4B-EF3A-4B24-ACD7EC3846AF}"/>
                </a:ext>
              </a:extLst>
            </p:cNvPr>
            <p:cNvSpPr txBox="1"/>
            <p:nvPr/>
          </p:nvSpPr>
          <p:spPr>
            <a:xfrm>
              <a:off x="-1" y="-1"/>
              <a:ext cx="5262145" cy="7338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lvl1pPr>
            </a:lstStyle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Random initialization</a:t>
              </a:r>
            </a:p>
          </p:txBody>
        </p:sp>
        <p:pic>
          <p:nvPicPr>
            <p:cNvPr id="237" name="Line Line" descr="Line Line">
              <a:extLst>
                <a:ext uri="{FF2B5EF4-FFF2-40B4-BE49-F238E27FC236}">
                  <a16:creationId xmlns:a16="http://schemas.microsoft.com/office/drawing/2014/main" id="{C8A8A18E-3900-33CB-DCEA-2A50BE7030F8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1723396" y="1443855"/>
              <a:ext cx="2456398" cy="827750"/>
            </a:xfrm>
            <a:prstGeom prst="rect">
              <a:avLst/>
            </a:prstGeom>
            <a:effectLst/>
          </p:spPr>
        </p:pic>
      </p:grpSp>
      <p:grpSp>
        <p:nvGrpSpPr>
          <p:cNvPr id="243" name="Group">
            <a:extLst>
              <a:ext uri="{FF2B5EF4-FFF2-40B4-BE49-F238E27FC236}">
                <a16:creationId xmlns:a16="http://schemas.microsoft.com/office/drawing/2014/main" id="{C910CE99-7CC6-E60C-6248-5019C9445D0C}"/>
              </a:ext>
            </a:extLst>
          </p:cNvPr>
          <p:cNvGrpSpPr/>
          <p:nvPr/>
        </p:nvGrpSpPr>
        <p:grpSpPr>
          <a:xfrm>
            <a:off x="14435773" y="5177008"/>
            <a:ext cx="3029332" cy="3062521"/>
            <a:chOff x="0" y="-95249"/>
            <a:chExt cx="3029330" cy="3062519"/>
          </a:xfrm>
        </p:grpSpPr>
        <p:pic>
          <p:nvPicPr>
            <p:cNvPr id="240" name="Line Line" descr="Line Line">
              <a:extLst>
                <a:ext uri="{FF2B5EF4-FFF2-40B4-BE49-F238E27FC236}">
                  <a16:creationId xmlns:a16="http://schemas.microsoft.com/office/drawing/2014/main" id="{D402B633-D8B4-DD4E-09B5-6FABFB8AD7C4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200000">
              <a:off x="772024" y="233516"/>
              <a:ext cx="1485282" cy="827749"/>
            </a:xfrm>
            <a:prstGeom prst="rect">
              <a:avLst/>
            </a:prstGeom>
            <a:effectLst/>
          </p:spPr>
        </p:pic>
        <p:sp>
          <p:nvSpPr>
            <p:cNvPr id="242" name="Random…">
              <a:extLst>
                <a:ext uri="{FF2B5EF4-FFF2-40B4-BE49-F238E27FC236}">
                  <a16:creationId xmlns:a16="http://schemas.microsoft.com/office/drawing/2014/main" id="{CA558A1B-250F-2157-0960-CF5221106CA5}"/>
                </a:ext>
              </a:extLst>
            </p:cNvPr>
            <p:cNvSpPr txBox="1"/>
            <p:nvPr/>
          </p:nvSpPr>
          <p:spPr>
            <a:xfrm>
              <a:off x="0" y="1585741"/>
              <a:ext cx="3029332" cy="13815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Random </a:t>
              </a:r>
            </a:p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initialization</a:t>
              </a:r>
            </a:p>
          </p:txBody>
        </p:sp>
      </p:grpSp>
      <p:grpSp>
        <p:nvGrpSpPr>
          <p:cNvPr id="247" name="Group">
            <a:extLst>
              <a:ext uri="{FF2B5EF4-FFF2-40B4-BE49-F238E27FC236}">
                <a16:creationId xmlns:a16="http://schemas.microsoft.com/office/drawing/2014/main" id="{4094156E-0AB6-0342-2532-A5283160C05C}"/>
              </a:ext>
            </a:extLst>
          </p:cNvPr>
          <p:cNvGrpSpPr/>
          <p:nvPr/>
        </p:nvGrpSpPr>
        <p:grpSpPr>
          <a:xfrm>
            <a:off x="17488217" y="5308215"/>
            <a:ext cx="1683875" cy="5399909"/>
            <a:chOff x="794353" y="-95249"/>
            <a:chExt cx="1683874" cy="5399907"/>
          </a:xfrm>
        </p:grpSpPr>
        <p:pic>
          <p:nvPicPr>
            <p:cNvPr id="244" name="Line Line" descr="Line Line">
              <a:extLst>
                <a:ext uri="{FF2B5EF4-FFF2-40B4-BE49-F238E27FC236}">
                  <a16:creationId xmlns:a16="http://schemas.microsoft.com/office/drawing/2014/main" id="{8E2B3451-E003-DCBD-CB75-AD2A5CB7D54F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 rot="16200000">
              <a:off x="-486388" y="1185491"/>
              <a:ext cx="3389232" cy="827749"/>
            </a:xfrm>
            <a:prstGeom prst="rect">
              <a:avLst/>
            </a:prstGeom>
            <a:effectLst/>
          </p:spPr>
        </p:pic>
        <p:sp>
          <p:nvSpPr>
            <p:cNvPr id="246" name="Learning…">
              <a:extLst>
                <a:ext uri="{FF2B5EF4-FFF2-40B4-BE49-F238E27FC236}">
                  <a16:creationId xmlns:a16="http://schemas.microsoft.com/office/drawing/2014/main" id="{BA01D6BE-E81C-15AE-BB57-CA6B338C165D}"/>
                </a:ext>
              </a:extLst>
            </p:cNvPr>
            <p:cNvSpPr/>
            <p:nvPr/>
          </p:nvSpPr>
          <p:spPr>
            <a:xfrm>
              <a:off x="1208227" y="403465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Learning </a:t>
              </a:r>
            </a:p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rate</a:t>
              </a:r>
            </a:p>
          </p:txBody>
        </p:sp>
      </p:grpSp>
      <p:grpSp>
        <p:nvGrpSpPr>
          <p:cNvPr id="251" name="Group">
            <a:extLst>
              <a:ext uri="{FF2B5EF4-FFF2-40B4-BE49-F238E27FC236}">
                <a16:creationId xmlns:a16="http://schemas.microsoft.com/office/drawing/2014/main" id="{1374B1FA-6C42-8051-1D96-4FD3016CDB2B}"/>
              </a:ext>
            </a:extLst>
          </p:cNvPr>
          <p:cNvGrpSpPr/>
          <p:nvPr/>
        </p:nvGrpSpPr>
        <p:grpSpPr>
          <a:xfrm>
            <a:off x="19603093" y="4592495"/>
            <a:ext cx="2238300" cy="4026836"/>
            <a:chOff x="0" y="-95249"/>
            <a:chExt cx="2238298" cy="4026835"/>
          </a:xfrm>
        </p:grpSpPr>
        <p:pic>
          <p:nvPicPr>
            <p:cNvPr id="248" name="Line Line" descr="Line Line">
              <a:extLst>
                <a:ext uri="{FF2B5EF4-FFF2-40B4-BE49-F238E27FC236}">
                  <a16:creationId xmlns:a16="http://schemas.microsoft.com/office/drawing/2014/main" id="{E2F858EC-65BE-464E-592B-8467261B357F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 rot="16200000">
              <a:off x="-575468" y="1185491"/>
              <a:ext cx="3389232" cy="827749"/>
            </a:xfrm>
            <a:prstGeom prst="rect">
              <a:avLst/>
            </a:prstGeom>
            <a:effectLst/>
          </p:spPr>
        </p:pic>
        <p:sp>
          <p:nvSpPr>
            <p:cNvPr id="250" name="Gradient">
              <a:extLst>
                <a:ext uri="{FF2B5EF4-FFF2-40B4-BE49-F238E27FC236}">
                  <a16:creationId xmlns:a16="http://schemas.microsoft.com/office/drawing/2014/main" id="{92F76B91-DC39-05FD-2B4D-D94F862CB9BE}"/>
                </a:ext>
              </a:extLst>
            </p:cNvPr>
            <p:cNvSpPr txBox="1"/>
            <p:nvPr/>
          </p:nvSpPr>
          <p:spPr>
            <a:xfrm>
              <a:off x="0" y="3197757"/>
              <a:ext cx="2238299" cy="7338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</a:defRPr>
              </a:lvl1pPr>
            </a:lstStyle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4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12700" dist="12700" dir="5400000" rotWithShape="0">
                      <a:srgbClr val="FFFFFF">
                        <a:alpha val="25000"/>
                      </a:srgbClr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Gradient</a:t>
              </a:r>
            </a:p>
          </p:txBody>
        </p:sp>
      </p:grpSp>
      <p:sp>
        <p:nvSpPr>
          <p:cNvPr id="252" name="Stochastic Gradient Descent">
            <a:extLst>
              <a:ext uri="{FF2B5EF4-FFF2-40B4-BE49-F238E27FC236}">
                <a16:creationId xmlns:a16="http://schemas.microsoft.com/office/drawing/2014/main" id="{AE1B0F8E-5EAD-10CF-CBA9-EC8B5DFF27EB}"/>
              </a:ext>
            </a:extLst>
          </p:cNvPr>
          <p:cNvSpPr txBox="1"/>
          <p:nvPr/>
        </p:nvSpPr>
        <p:spPr>
          <a:xfrm>
            <a:off x="13465499" y="12269532"/>
            <a:ext cx="8873186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Stochastic Gradient Descent</a:t>
            </a:r>
          </a:p>
        </p:txBody>
      </p:sp>
      <p:grpSp>
        <p:nvGrpSpPr>
          <p:cNvPr id="256" name="Group">
            <a:extLst>
              <a:ext uri="{FF2B5EF4-FFF2-40B4-BE49-F238E27FC236}">
                <a16:creationId xmlns:a16="http://schemas.microsoft.com/office/drawing/2014/main" id="{A968993C-88CF-24F8-CD07-049B6A905268}"/>
              </a:ext>
            </a:extLst>
          </p:cNvPr>
          <p:cNvGrpSpPr/>
          <p:nvPr/>
        </p:nvGrpSpPr>
        <p:grpSpPr>
          <a:xfrm>
            <a:off x="223498" y="2501023"/>
            <a:ext cx="2232796" cy="9559756"/>
            <a:chOff x="0" y="0"/>
            <a:chExt cx="2232794" cy="9559754"/>
          </a:xfrm>
        </p:grpSpPr>
        <p:sp>
          <p:nvSpPr>
            <p:cNvPr id="253" name="Better">
              <a:extLst>
                <a:ext uri="{FF2B5EF4-FFF2-40B4-BE49-F238E27FC236}">
                  <a16:creationId xmlns:a16="http://schemas.microsoft.com/office/drawing/2014/main" id="{FF5A73E9-D505-15EE-F7E0-CD3C58DA0E99}"/>
                </a:ext>
              </a:extLst>
            </p:cNvPr>
            <p:cNvSpPr txBox="1"/>
            <p:nvPr/>
          </p:nvSpPr>
          <p:spPr>
            <a:xfrm>
              <a:off x="0" y="8664510"/>
              <a:ext cx="1985874" cy="8952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52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Better</a:t>
              </a:r>
            </a:p>
          </p:txBody>
        </p:sp>
        <p:sp>
          <p:nvSpPr>
            <p:cNvPr id="254" name="Worse">
              <a:extLst>
                <a:ext uri="{FF2B5EF4-FFF2-40B4-BE49-F238E27FC236}">
                  <a16:creationId xmlns:a16="http://schemas.microsoft.com/office/drawing/2014/main" id="{1EE19537-FB98-1F34-1B44-4D6F063A3890}"/>
                </a:ext>
              </a:extLst>
            </p:cNvPr>
            <p:cNvSpPr txBox="1"/>
            <p:nvPr/>
          </p:nvSpPr>
          <p:spPr>
            <a:xfrm>
              <a:off x="172956" y="0"/>
              <a:ext cx="2059839" cy="8952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52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Worse</a:t>
              </a:r>
            </a:p>
          </p:txBody>
        </p:sp>
        <p:sp>
          <p:nvSpPr>
            <p:cNvPr id="255" name="Performance">
              <a:extLst>
                <a:ext uri="{FF2B5EF4-FFF2-40B4-BE49-F238E27FC236}">
                  <a16:creationId xmlns:a16="http://schemas.microsoft.com/office/drawing/2014/main" id="{50E58996-7230-D28D-01B6-4A3D2FE63D63}"/>
                </a:ext>
              </a:extLst>
            </p:cNvPr>
            <p:cNvSpPr txBox="1"/>
            <p:nvPr/>
          </p:nvSpPr>
          <p:spPr>
            <a:xfrm rot="16200000">
              <a:off x="-1027913" y="3704891"/>
              <a:ext cx="4041700" cy="8952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52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Performance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375961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animBg="1" advAuto="0"/>
      <p:bldP spid="231" grpId="0" animBg="1" advAuto="0"/>
      <p:bldP spid="232" grpId="0" animBg="1" advAuto="0"/>
      <p:bldP spid="234" grpId="0" animBg="1" advAuto="0"/>
      <p:bldP spid="239" grpId="0" animBg="1" advAuto="0"/>
      <p:bldP spid="243" grpId="0" animBg="1" advAuto="0"/>
      <p:bldP spid="247" grpId="0" animBg="1" advAuto="0"/>
      <p:bldP spid="251" grpId="0" animBg="1" advAuto="0"/>
      <p:bldP spid="252" grpId="0" animBg="1" advAuto="0"/>
      <p:bldP spid="256" grpId="0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BE5B2-8D03-5506-99A9-3A1A2C9E4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99E44-A2AF-0ADA-1199-34002A9F3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3651250"/>
            <a:ext cx="13685520" cy="8702676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Epoch</a:t>
            </a:r>
            <a:r>
              <a:rPr lang="en-US" dirty="0"/>
              <a:t> 1:</a:t>
            </a:r>
          </a:p>
          <a:p>
            <a:pPr lvl="1"/>
            <a:r>
              <a:rPr lang="en-US" dirty="0"/>
              <a:t>Shuffle training data</a:t>
            </a:r>
          </a:p>
          <a:p>
            <a:pPr lvl="1"/>
            <a:r>
              <a:rPr lang="en-US" dirty="0"/>
              <a:t>Divide into small batches</a:t>
            </a:r>
          </a:p>
          <a:p>
            <a:pPr lvl="1"/>
            <a:r>
              <a:rPr lang="en-US" dirty="0"/>
              <a:t>For each batch: adjust the model slightly</a:t>
            </a:r>
          </a:p>
          <a:p>
            <a:pPr lvl="1"/>
            <a:r>
              <a:rPr lang="en-US" dirty="0"/>
              <a:t>After going through all the training data, freeze the model and test on validation dataset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Epoch</a:t>
            </a:r>
            <a:r>
              <a:rPr lang="en-US" dirty="0"/>
              <a:t> 2:</a:t>
            </a:r>
          </a:p>
          <a:p>
            <a:pPr lvl="1"/>
            <a:r>
              <a:rPr lang="en-US" dirty="0"/>
              <a:t>Repeat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Epoch</a:t>
            </a:r>
            <a:r>
              <a:rPr lang="en-US" dirty="0"/>
              <a:t> 3:</a:t>
            </a:r>
          </a:p>
          <a:p>
            <a:pPr lvl="1"/>
            <a:r>
              <a:rPr lang="en-US" dirty="0"/>
              <a:t>Repeat</a:t>
            </a:r>
          </a:p>
        </p:txBody>
      </p:sp>
      <p:pic>
        <p:nvPicPr>
          <p:cNvPr id="1026" name="Picture 2" descr="Machine Learning by Tutorials, Chapter 3: Training the Image Classifier |  Kodeco">
            <a:extLst>
              <a:ext uri="{FF2B5EF4-FFF2-40B4-BE49-F238E27FC236}">
                <a16:creationId xmlns:a16="http://schemas.microsoft.com/office/drawing/2014/main" id="{A0BC9364-21B5-F602-903E-10DBAC103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2944" y="3651250"/>
            <a:ext cx="74017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45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9BFAF-0E7B-D6F9-7880-2DE4EFF66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147" y="4005262"/>
            <a:ext cx="22319705" cy="5705475"/>
          </a:xfrm>
        </p:spPr>
        <p:txBody>
          <a:bodyPr/>
          <a:lstStyle/>
          <a:p>
            <a:r>
              <a:rPr lang="en-US" dirty="0"/>
              <a:t>Computer vision:</a:t>
            </a:r>
            <a:br>
              <a:rPr lang="en-US" dirty="0"/>
            </a:br>
            <a:r>
              <a:rPr lang="en-US" dirty="0"/>
              <a:t>Giving machines the ability to “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see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21178220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43D344-E51F-488F-04B5-F94C99D30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3D299-6BFA-4D52-0EED-8405A95D6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0F269-48F9-8EAE-3E2A-9BD05C9A3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29571937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0C4F-BEDB-A015-9739-EC0E1FCF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hyperparameters?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B3BE-C32A-C46D-D298-9AA50C496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Parameters</a:t>
            </a:r>
            <a:r>
              <a:rPr lang="en-US" dirty="0"/>
              <a:t> = how the model will behave for a given input. </a:t>
            </a:r>
          </a:p>
          <a:p>
            <a:endParaRPr lang="en-US" dirty="0"/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Hyperparameters</a:t>
            </a:r>
            <a:r>
              <a:rPr lang="en-US" dirty="0"/>
              <a:t> = things we can adjust that will ultimately lead to better parameters</a:t>
            </a:r>
          </a:p>
          <a:p>
            <a:endParaRPr lang="en-US" dirty="0"/>
          </a:p>
          <a:p>
            <a:r>
              <a:rPr lang="en-US" dirty="0"/>
              <a:t>Examples: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batch size</a:t>
            </a:r>
            <a:r>
              <a:rPr lang="en-US" dirty="0"/>
              <a:t>,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learning rate</a:t>
            </a:r>
            <a:r>
              <a:rPr lang="en-US" dirty="0"/>
              <a:t>,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optimizer</a:t>
            </a:r>
            <a:r>
              <a:rPr lang="en-US" dirty="0"/>
              <a:t>,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number of epochs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/>
              <a:t>They affect how a training session behaves but not how a deployed model behaves.</a:t>
            </a:r>
          </a:p>
        </p:txBody>
      </p:sp>
    </p:spTree>
    <p:extLst>
      <p:ext uri="{BB962C8B-B14F-4D97-AF65-F5344CB8AC3E}">
        <p14:creationId xmlns:p14="http://schemas.microsoft.com/office/powerpoint/2010/main" val="164909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14" y="2659742"/>
            <a:ext cx="24158772" cy="8396516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Rectangle"/>
          <p:cNvSpPr/>
          <p:nvPr/>
        </p:nvSpPr>
        <p:spPr>
          <a:xfrm>
            <a:off x="210802" y="1373673"/>
            <a:ext cx="8204028" cy="91350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sym typeface="Helvetica Neue Medium"/>
            </a:endParaRPr>
          </a:p>
        </p:txBody>
      </p:sp>
      <p:sp>
        <p:nvSpPr>
          <p:cNvPr id="292" name="Rectangle"/>
          <p:cNvSpPr/>
          <p:nvPr/>
        </p:nvSpPr>
        <p:spPr>
          <a:xfrm>
            <a:off x="16317340" y="2037183"/>
            <a:ext cx="8204028" cy="91350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sym typeface="Helvetica Neue Medium"/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0" animBg="1" advAuto="0"/>
      <p:bldP spid="292" grpId="0" animBg="1" advAuto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B74181-8DCD-6422-CE61-1A4967868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645" y="759822"/>
            <a:ext cx="12196355" cy="121963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6941EC-245A-8031-160A-C0DEF22A1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843" y="2891818"/>
            <a:ext cx="8370933" cy="8611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E70DFC-50A4-6332-CFDB-4EA483EB92A8}"/>
              </a:ext>
            </a:extLst>
          </p:cNvPr>
          <p:cNvSpPr txBox="1"/>
          <p:nvPr/>
        </p:nvSpPr>
        <p:spPr>
          <a:xfrm>
            <a:off x="1463040" y="11503449"/>
            <a:ext cx="930075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effectLst/>
              </a:rPr>
              <a:t>Increase model complexity</a:t>
            </a:r>
          </a:p>
        </p:txBody>
      </p:sp>
    </p:spTree>
    <p:extLst>
      <p:ext uri="{BB962C8B-B14F-4D97-AF65-F5344CB8AC3E}">
        <p14:creationId xmlns:p14="http://schemas.microsoft.com/office/powerpoint/2010/main" val="219656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0270B-7D10-17E6-5D6F-4511D0978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909A8E-6106-0761-C37C-201BC9C3F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645" y="759822"/>
            <a:ext cx="12196355" cy="121963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B6EBA4-C2A6-CCA5-608B-FB94ED213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843" y="2891818"/>
            <a:ext cx="8370933" cy="8611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F92753-D05E-D750-D034-CC477531A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842" y="2891817"/>
            <a:ext cx="8370933" cy="89325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9730DE-19EB-6017-2AC2-F477781DB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840" y="2891816"/>
            <a:ext cx="8393189" cy="8420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7B2294-33C2-3660-CA96-BB22ABE29D22}"/>
              </a:ext>
            </a:extLst>
          </p:cNvPr>
          <p:cNvSpPr txBox="1"/>
          <p:nvPr/>
        </p:nvSpPr>
        <p:spPr>
          <a:xfrm>
            <a:off x="1463040" y="11503449"/>
            <a:ext cx="930075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effectLst/>
              </a:rPr>
              <a:t>Get more data, </a:t>
            </a:r>
          </a:p>
          <a:p>
            <a:r>
              <a:rPr lang="en-US" dirty="0">
                <a:solidFill>
                  <a:schemeClr val="tx1"/>
                </a:solidFill>
                <a:effectLst/>
              </a:rPr>
              <a:t>add regularization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8C1E58-8E93-BCC7-4C46-4B54E7CB79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09898" y="759822"/>
            <a:ext cx="12196354" cy="1219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5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F5C841-A78F-5985-60B7-7F5B0F76F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2B128D-0EED-2002-AFE1-60327034A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645" y="759822"/>
            <a:ext cx="12196355" cy="121963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A6AED8-06E5-7623-3C64-DEF38C1F2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843" y="2891818"/>
            <a:ext cx="8370933" cy="86116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40F764-A523-1062-CF33-0B936D919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842" y="2891817"/>
            <a:ext cx="8370933" cy="89325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EABB4D-BB09-77D6-B3AA-B0224C4FD97F}"/>
              </a:ext>
            </a:extLst>
          </p:cNvPr>
          <p:cNvSpPr txBox="1"/>
          <p:nvPr/>
        </p:nvSpPr>
        <p:spPr>
          <a:xfrm>
            <a:off x="1463040" y="11503449"/>
            <a:ext cx="930075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effectLst/>
              </a:rPr>
              <a:t>All done!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B96ED-6761-A936-5612-28D301BE7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7643" y="759821"/>
            <a:ext cx="12196355" cy="121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23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09A45-C055-5E86-1DBD-F89CBCB0B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Image" descr="Image">
            <a:extLst>
              <a:ext uri="{FF2B5EF4-FFF2-40B4-BE49-F238E27FC236}">
                <a16:creationId xmlns:a16="http://schemas.microsoft.com/office/drawing/2014/main" id="{F93E2D63-C5D0-898F-C937-82C7E39BB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79847"/>
            <a:ext cx="24158772" cy="8396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D78AAD-684F-6B36-2FF0-B6F7F6C35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69" y="7357548"/>
            <a:ext cx="6358452" cy="63584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B4FA89-A6C0-E599-539C-E93BD82E9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2774" y="7357548"/>
            <a:ext cx="6358452" cy="63584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D77C4A-7E60-E763-E154-32F3B5382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51678" y="7357548"/>
            <a:ext cx="6358453" cy="635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699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03C81-4260-2FDA-B83C-C977E55E1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Tip: Take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small sample </a:t>
            </a:r>
            <a:r>
              <a:rPr lang="en-US" dirty="0"/>
              <a:t>of your training set and try to overfit it.</a:t>
            </a:r>
          </a:p>
        </p:txBody>
      </p:sp>
    </p:spTree>
    <p:extLst>
      <p:ext uri="{BB962C8B-B14F-4D97-AF65-F5344CB8AC3E}">
        <p14:creationId xmlns:p14="http://schemas.microsoft.com/office/powerpoint/2010/main" val="36393313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C375C-F532-C4D6-D875-27E2F1E5D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9ED0-FC74-78B7-6E09-2186002AE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E4259-1DCD-68E6-446C-98D9B79D4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1218076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86F63-C12E-E7AD-5483-0E97670F9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Double-click to edit">
            <a:extLst>
              <a:ext uri="{FF2B5EF4-FFF2-40B4-BE49-F238E27FC236}">
                <a16:creationId xmlns:a16="http://schemas.microsoft.com/office/drawing/2014/main" id="{B6BD8530-3090-0279-8CC5-FAD1989960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Double-click to edit">
            <a:extLst>
              <a:ext uri="{FF2B5EF4-FFF2-40B4-BE49-F238E27FC236}">
                <a16:creationId xmlns:a16="http://schemas.microsoft.com/office/drawing/2014/main" id="{5F1BBFEB-E266-71FC-443F-688CAA332C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23" name="Image" descr="Image">
            <a:extLst>
              <a:ext uri="{FF2B5EF4-FFF2-40B4-BE49-F238E27FC236}">
                <a16:creationId xmlns:a16="http://schemas.microsoft.com/office/drawing/2014/main" id="{35ED032C-817B-66D1-B640-5FEE06349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0"/>
            <a:ext cx="24384008" cy="1371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1618173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825731-3EB6-52D7-ED65-9755FB65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itle">
            <a:extLst>
              <a:ext uri="{FF2B5EF4-FFF2-40B4-BE49-F238E27FC236}">
                <a16:creationId xmlns:a16="http://schemas.microsoft.com/office/drawing/2014/main" id="{6E21AE87-55FC-C6AF-9D49-98837B9DFC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7" name="Body">
            <a:extLst>
              <a:ext uri="{FF2B5EF4-FFF2-40B4-BE49-F238E27FC236}">
                <a16:creationId xmlns:a16="http://schemas.microsoft.com/office/drawing/2014/main" id="{DCA8EA7F-8B04-A6DC-5E15-220451C5E0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18" name="Image" descr="Image">
            <a:extLst>
              <a:ext uri="{FF2B5EF4-FFF2-40B4-BE49-F238E27FC236}">
                <a16:creationId xmlns:a16="http://schemas.microsoft.com/office/drawing/2014/main" id="{1524192B-5127-55B1-1CBA-266E110CAD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88"/>
          <a:stretch>
            <a:fillRect/>
          </a:stretch>
        </p:blipFill>
        <p:spPr>
          <a:xfrm>
            <a:off x="-1" y="0"/>
            <a:ext cx="24384002" cy="1283974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890880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B0C0B-8DAD-D39F-311D-F9F493506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30480-35B0-265C-DA56-ED5EB4B0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(Basically a 2x2 contingency table for binary classification)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61F5E-BB62-DAE9-0E5C-AF48777B9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4883818"/>
            <a:ext cx="9355183" cy="82812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915338-0A06-45F8-751B-E74DB8FEE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2417" y="4883818"/>
            <a:ext cx="9355183" cy="828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1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C3E38-E216-7337-A331-7346731BF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DBD25-600C-2EAE-B632-AE1F04271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Receiver Operator Characteristic curve </a:t>
            </a:r>
            <a:br>
              <a:rPr lang="en-US" dirty="0"/>
            </a:br>
            <a:r>
              <a:rPr lang="en-US" dirty="0"/>
              <a:t>(for balanced datasets)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CA12-BDA8-D7D0-3BBB-0EC3C9331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3651249"/>
            <a:ext cx="10106297" cy="9098099"/>
          </a:xfrm>
        </p:spPr>
        <p:txBody>
          <a:bodyPr>
            <a:normAutofit fontScale="92500"/>
          </a:bodyPr>
          <a:lstStyle/>
          <a:p>
            <a:r>
              <a:rPr lang="en-US" dirty="0"/>
              <a:t>The model will produce an output between 0 and 1.</a:t>
            </a:r>
          </a:p>
          <a:p>
            <a:endParaRPr lang="en-US" dirty="0"/>
          </a:p>
          <a:p>
            <a:r>
              <a:rPr lang="en-US" dirty="0"/>
              <a:t>We can vary the threshold and recalculate the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Sensitivity</a:t>
            </a:r>
            <a:r>
              <a:rPr lang="en-US" dirty="0"/>
              <a:t> and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Specificity</a:t>
            </a:r>
            <a:r>
              <a:rPr lang="en-US" dirty="0"/>
              <a:t> for each threshold</a:t>
            </a:r>
          </a:p>
          <a:p>
            <a:endParaRPr lang="en-US" dirty="0"/>
          </a:p>
          <a:p>
            <a:r>
              <a:rPr lang="en-US" dirty="0"/>
              <a:t>Random behavior = diagonal line</a:t>
            </a:r>
          </a:p>
          <a:p>
            <a:endParaRPr lang="en-US" dirty="0"/>
          </a:p>
          <a:p>
            <a:r>
              <a:rPr lang="en-US" dirty="0"/>
              <a:t>Area under curve =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AUROC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4B6B8-A8BA-D032-43D4-CC6665978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2697" y="3245715"/>
            <a:ext cx="12608501" cy="990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8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0AB39-1707-09A3-7587-F98A3F1EBE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3452-5A75-8EF9-B899-491B5B84E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CE40E-5C45-420C-214F-4AC465B54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Write a paper, publish a </a:t>
            </a:r>
            <a:r>
              <a:rPr lang="en-US" dirty="0" err="1"/>
              <a:t>github</a:t>
            </a:r>
            <a:r>
              <a:rPr lang="en-US" dirty="0"/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36234126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E628A-1367-5664-1F54-53ABE180D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need FDA approval before you can use this in clinical care?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BF30C-EBAB-6837-B6EF-9E2C04BD2D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117" b="29520"/>
          <a:stretch>
            <a:fillRect/>
          </a:stretch>
        </p:blipFill>
        <p:spPr>
          <a:xfrm>
            <a:off x="657498" y="4257220"/>
            <a:ext cx="23456537" cy="836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691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C294-D140-18F7-DA7A-CEDAD1324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4C304-EE5D-8C1D-D840-2C778FA6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16127"/>
            <a:ext cx="21031200" cy="1682195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A0D48-1CF8-2EBF-BC1C-589B423EA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203" y="6365414"/>
            <a:ext cx="7985760" cy="1655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26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Aaron Lee, MD MSCI</a:t>
            </a:r>
          </a:p>
          <a:p>
            <a:pPr marL="0" indent="0">
              <a:buNone/>
            </a:pPr>
            <a:r>
              <a:rPr lang="en-US" sz="426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Cecilia Lee, MD MS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FCC441-4B93-3527-C312-DB0794412AF8}"/>
              </a:ext>
            </a:extLst>
          </p:cNvPr>
          <p:cNvSpPr txBox="1"/>
          <p:nvPr/>
        </p:nvSpPr>
        <p:spPr>
          <a:xfrm>
            <a:off x="11923786" y="11191715"/>
            <a:ext cx="6705597" cy="271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Emily </a:t>
            </a:r>
            <a:r>
              <a:rPr kumimoji="0" lang="en-US" sz="4267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Heindsmann</a:t>
            </a: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 MA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Christina Duong BS COA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Yelena </a:t>
            </a:r>
            <a:r>
              <a:rPr kumimoji="0" lang="en-US" sz="4267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Bagdasarova</a:t>
            </a: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 PhD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Helvetica Neue Medium"/>
              <a:cs typeface="Arial" panose="020B0604020202020204" pitchFamily="34" charset="0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F6EDE4-4039-5AEF-AAB6-AF243161EDF5}"/>
              </a:ext>
            </a:extLst>
          </p:cNvPr>
          <p:cNvSpPr txBox="1"/>
          <p:nvPr/>
        </p:nvSpPr>
        <p:spPr>
          <a:xfrm>
            <a:off x="-62631" y="2069361"/>
            <a:ext cx="24446632" cy="2062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Helvetica Neue Medium"/>
                <a:cs typeface="Arial" panose="020B0604020202020204" pitchFamily="34" charset="0"/>
                <a:sym typeface="Helvetica Neue Medium"/>
              </a:rPr>
              <a:t>Funding Sources: NIH 1OT2OD032644, NIH/NIA R01 AG060942, NIH/NEI K23EY024921, NIA/NIH U19AG066567, Research to Prevent Blindness, Latham Vision Research Innovation Award, Latham Fund for Vision Research, Donors to Computational Ophthalmology Fund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C69DD9-AF52-9693-8955-EDF554885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18009"/>
            <a:ext cx="6189774" cy="1985551"/>
          </a:xfrm>
          <a:prstGeom prst="rect">
            <a:avLst/>
          </a:prstGeom>
        </p:spPr>
      </p:pic>
      <p:pic>
        <p:nvPicPr>
          <p:cNvPr id="11" name="Picture 10" descr="A blue and white logo&#10;&#10;Description automatically generated with medium confidence">
            <a:extLst>
              <a:ext uri="{FF2B5EF4-FFF2-40B4-BE49-F238E27FC236}">
                <a16:creationId xmlns:a16="http://schemas.microsoft.com/office/drawing/2014/main" id="{8E3251ED-43DF-336F-C2F0-7ADA21385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96" y="4280940"/>
            <a:ext cx="2302608" cy="1507160"/>
          </a:xfrm>
          <a:prstGeom prst="rect">
            <a:avLst/>
          </a:prstGeom>
        </p:spPr>
      </p:pic>
      <p:pic>
        <p:nvPicPr>
          <p:cNvPr id="13" name="Picture 12" descr="A blue and white sign&#10;&#10;Description automatically generated with low confidence">
            <a:extLst>
              <a:ext uri="{FF2B5EF4-FFF2-40B4-BE49-F238E27FC236}">
                <a16:creationId xmlns:a16="http://schemas.microsoft.com/office/drawing/2014/main" id="{5E7AEFC4-147A-4A7C-A993-F144FB8BA0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0756" y="4241844"/>
            <a:ext cx="1779144" cy="1779144"/>
          </a:xfrm>
          <a:prstGeom prst="rect">
            <a:avLst/>
          </a:prstGeom>
        </p:spPr>
      </p:pic>
      <p:pic>
        <p:nvPicPr>
          <p:cNvPr id="15" name="Picture 14" descr="A picture containing text, tableware, dishware, plate&#10;&#10;Description automatically generated">
            <a:extLst>
              <a:ext uri="{FF2B5EF4-FFF2-40B4-BE49-F238E27FC236}">
                <a16:creationId xmlns:a16="http://schemas.microsoft.com/office/drawing/2014/main" id="{B0ADD40A-A358-03E3-FADA-C068BDA46E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75899" y="4498647"/>
            <a:ext cx="6524384" cy="125977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C58AA9-917F-F6CC-E95A-D36E63C9D776}"/>
              </a:ext>
            </a:extLst>
          </p:cNvPr>
          <p:cNvCxnSpPr/>
          <p:nvPr/>
        </p:nvCxnSpPr>
        <p:spPr>
          <a:xfrm>
            <a:off x="0" y="6177765"/>
            <a:ext cx="2438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0CEE57D-6976-E3BE-EB6B-5DF149C21E9C}"/>
              </a:ext>
            </a:extLst>
          </p:cNvPr>
          <p:cNvSpPr txBox="1"/>
          <p:nvPr/>
        </p:nvSpPr>
        <p:spPr>
          <a:xfrm>
            <a:off x="13775261" y="9589469"/>
            <a:ext cx="1014984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Helvetica Neue Medium"/>
                <a:cs typeface="Helvetica Neue Medium"/>
                <a:sym typeface="Helvetica Neue Mediu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0" lang="en-US" sz="3733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Helvetica Neue Medium"/>
                <a:cs typeface="Helvetica Neue Medium"/>
                <a:sym typeface="Helvetica Neue Mediu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comp.ophthalmology.uw.edu</a:t>
            </a:r>
            <a:endParaRPr kumimoji="0" lang="en-US" sz="3733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88F00E-6B50-E71C-7AA1-9322FD82070B}"/>
              </a:ext>
            </a:extLst>
          </p:cNvPr>
          <p:cNvSpPr txBox="1"/>
          <p:nvPr/>
        </p:nvSpPr>
        <p:spPr>
          <a:xfrm>
            <a:off x="5451200" y="10547205"/>
            <a:ext cx="6065520" cy="271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Missy Takahashi BS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Ashley Batchelor MS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Matthew Hunt BS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Theodore </a:t>
            </a:r>
            <a:r>
              <a:rPr kumimoji="0" lang="en-US" sz="4267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Spaide</a:t>
            </a: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 PhD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D5B1CD-F3FC-863D-50D4-10A48527EEF0}"/>
              </a:ext>
            </a:extLst>
          </p:cNvPr>
          <p:cNvSpPr txBox="1"/>
          <p:nvPr/>
        </p:nvSpPr>
        <p:spPr>
          <a:xfrm>
            <a:off x="345804" y="10535127"/>
            <a:ext cx="6705597" cy="271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Megan Lacy MS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Julia Owen PhD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Yue Wu PhD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Scott Song BA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7B8064-56CD-CB73-EEAD-6BB263091644}"/>
              </a:ext>
            </a:extLst>
          </p:cNvPr>
          <p:cNvSpPr txBox="1"/>
          <p:nvPr/>
        </p:nvSpPr>
        <p:spPr>
          <a:xfrm>
            <a:off x="19036447" y="10535127"/>
            <a:ext cx="4934525" cy="271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Marian Blazes MD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Jamie Shaffer MS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Yuka </a:t>
            </a:r>
            <a:r>
              <a:rPr kumimoji="0" lang="en-US" sz="4267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Kihara</a:t>
            </a: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 MS</a:t>
            </a:r>
          </a:p>
          <a:p>
            <a:pPr marL="0" marR="0" lvl="0" indent="0" algn="l" defTabSz="12192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Helvetica Neue Medium"/>
                <a:cs typeface="Arial" panose="020B0604020202020204" pitchFamily="34" charset="0"/>
                <a:sym typeface="Helvetica Neue Medium"/>
              </a:rPr>
              <a:t>Randy Lu BS </a:t>
            </a:r>
          </a:p>
        </p:txBody>
      </p:sp>
      <p:pic>
        <p:nvPicPr>
          <p:cNvPr id="8" name="Picture 7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1110FD6A-C522-4DBB-AF00-8699A2D898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2861" y="6267133"/>
            <a:ext cx="13632239" cy="33223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3CD1E2-A222-E0EE-176A-19FDF89B62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2095" y="116123"/>
            <a:ext cx="3798189" cy="2010805"/>
          </a:xfrm>
          <a:prstGeom prst="rect">
            <a:avLst/>
          </a:prstGeom>
        </p:spPr>
      </p:pic>
      <p:pic>
        <p:nvPicPr>
          <p:cNvPr id="24" name="Image" descr="Image">
            <a:extLst>
              <a:ext uri="{FF2B5EF4-FFF2-40B4-BE49-F238E27FC236}">
                <a16:creationId xmlns:a16="http://schemas.microsoft.com/office/drawing/2014/main" id="{66A93D28-3F99-04FB-2697-F44EE48D4A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3718" y="119641"/>
            <a:ext cx="3549237" cy="17413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Picture 24" descr="Text&#10;&#10;Description automatically generated with medium confidence">
            <a:extLst>
              <a:ext uri="{FF2B5EF4-FFF2-40B4-BE49-F238E27FC236}">
                <a16:creationId xmlns:a16="http://schemas.microsoft.com/office/drawing/2014/main" id="{0D653C33-52FB-7D00-E01D-A5F4B242D0F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6400" y="4521443"/>
            <a:ext cx="7985760" cy="14533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649F36-498B-5D57-9A3A-CB3A1C745FE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9774" y="6071521"/>
            <a:ext cx="4103086" cy="400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25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631C7-C8D0-558D-A20A-C65F49EE7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">
            <a:extLst>
              <a:ext uri="{FF2B5EF4-FFF2-40B4-BE49-F238E27FC236}">
                <a16:creationId xmlns:a16="http://schemas.microsoft.com/office/drawing/2014/main" id="{6A6E93DA-949F-F17B-E995-52693F5DD1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Body">
            <a:extLst>
              <a:ext uri="{FF2B5EF4-FFF2-40B4-BE49-F238E27FC236}">
                <a16:creationId xmlns:a16="http://schemas.microsoft.com/office/drawing/2014/main" id="{A51F8FC5-8E4C-D5BD-CE23-4CBA3DD5A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22" name="Image" descr="Image">
            <a:extLst>
              <a:ext uri="{FF2B5EF4-FFF2-40B4-BE49-F238E27FC236}">
                <a16:creationId xmlns:a16="http://schemas.microsoft.com/office/drawing/2014/main" id="{60AA1798-2C80-1C9E-0296-FC3AA1924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Rectangle">
            <a:extLst>
              <a:ext uri="{FF2B5EF4-FFF2-40B4-BE49-F238E27FC236}">
                <a16:creationId xmlns:a16="http://schemas.microsoft.com/office/drawing/2014/main" id="{977DE087-1663-C05D-84F0-BDC01AAD2597}"/>
              </a:ext>
            </a:extLst>
          </p:cNvPr>
          <p:cNvSpPr/>
          <p:nvPr/>
        </p:nvSpPr>
        <p:spPr>
          <a:xfrm>
            <a:off x="18014993" y="11519850"/>
            <a:ext cx="5734980" cy="10130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4" name="Rectangle">
            <a:extLst>
              <a:ext uri="{FF2B5EF4-FFF2-40B4-BE49-F238E27FC236}">
                <a16:creationId xmlns:a16="http://schemas.microsoft.com/office/drawing/2014/main" id="{C50A4229-FE1A-9046-6D7B-3FFC9BB71EF7}"/>
              </a:ext>
            </a:extLst>
          </p:cNvPr>
          <p:cNvSpPr/>
          <p:nvPr/>
        </p:nvSpPr>
        <p:spPr>
          <a:xfrm>
            <a:off x="21768026" y="12211006"/>
            <a:ext cx="2556956" cy="14643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2113963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2F9A-66E2-69F1-D54B-6EC1A4C2D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2CB7E-42D2-5269-1379-8C05ECEF5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/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Write a paper, publish a </a:t>
            </a:r>
            <a:r>
              <a:rPr lang="en-US" dirty="0" err="1"/>
              <a:t>github</a:t>
            </a:r>
            <a:r>
              <a:rPr lang="en-US" dirty="0"/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57364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69D60-693A-A4B6-DB7E-F316F1768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47DB2-9EC8-9659-0E5F-B01253FF7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a computer vision DL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A456E-EC53-E9F6-CD98-3893CA797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/>
              <a:t>Define your problem (model)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Collect, clean, collate, partition data (input)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Torture humans to label the data (output)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Train model (hyperparameters)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Repeat 4, sometimes 2-4 (model parameters/weights)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Test the model a final time (test set performance)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Write a paper, publish 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repo (data + model + weights or at least model + weights)</a:t>
            </a:r>
          </a:p>
        </p:txBody>
      </p:sp>
    </p:spTree>
    <p:extLst>
      <p:ext uri="{BB962C8B-B14F-4D97-AF65-F5344CB8AC3E}">
        <p14:creationId xmlns:p14="http://schemas.microsoft.com/office/powerpoint/2010/main" val="3608551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792CE-86DF-64CE-6E5E-3DE2FDC09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" descr="Image">
            <a:extLst>
              <a:ext uri="{FF2B5EF4-FFF2-40B4-BE49-F238E27FC236}">
                <a16:creationId xmlns:a16="http://schemas.microsoft.com/office/drawing/2014/main" id="{9021AF77-8C2A-F2F0-88FB-2A4A3E7085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8969"/>
          <a:stretch>
            <a:fillRect/>
          </a:stretch>
        </p:blipFill>
        <p:spPr>
          <a:xfrm>
            <a:off x="7685660" y="3892847"/>
            <a:ext cx="15609348" cy="5336036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upervised Learning…">
            <a:extLst>
              <a:ext uri="{FF2B5EF4-FFF2-40B4-BE49-F238E27FC236}">
                <a16:creationId xmlns:a16="http://schemas.microsoft.com/office/drawing/2014/main" id="{2829C150-BD3C-852B-AB38-F33BFDC3A3F0}"/>
              </a:ext>
            </a:extLst>
          </p:cNvPr>
          <p:cNvSpPr txBox="1"/>
          <p:nvPr/>
        </p:nvSpPr>
        <p:spPr>
          <a:xfrm>
            <a:off x="514238" y="5924769"/>
            <a:ext cx="6214843" cy="1272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rgbClr val="000000"/>
                </a:solidFill>
                <a:effectLst/>
              </a:defRPr>
            </a:pPr>
            <a:r>
              <a:rPr kumimoji="0" sz="3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Supervised Learning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rgbClr val="000000"/>
                </a:solidFill>
                <a:effectLst/>
              </a:defRPr>
            </a:pPr>
            <a:r>
              <a:rPr kumimoji="0" sz="3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(We know the right answer)</a:t>
            </a:r>
          </a:p>
        </p:txBody>
      </p:sp>
      <p:sp>
        <p:nvSpPr>
          <p:cNvPr id="211" name="Rectangle">
            <a:extLst>
              <a:ext uri="{FF2B5EF4-FFF2-40B4-BE49-F238E27FC236}">
                <a16:creationId xmlns:a16="http://schemas.microsoft.com/office/drawing/2014/main" id="{593076C3-2918-B3B0-4BDB-8EB64A6ABD19}"/>
              </a:ext>
            </a:extLst>
          </p:cNvPr>
          <p:cNvSpPr/>
          <p:nvPr/>
        </p:nvSpPr>
        <p:spPr>
          <a:xfrm>
            <a:off x="11493501" y="3728266"/>
            <a:ext cx="3591962" cy="55209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2" name="Rectangle">
            <a:extLst>
              <a:ext uri="{FF2B5EF4-FFF2-40B4-BE49-F238E27FC236}">
                <a16:creationId xmlns:a16="http://schemas.microsoft.com/office/drawing/2014/main" id="{9A49F5BE-1635-0268-6087-B165CF0D3B12}"/>
              </a:ext>
            </a:extLst>
          </p:cNvPr>
          <p:cNvSpPr/>
          <p:nvPr/>
        </p:nvSpPr>
        <p:spPr>
          <a:xfrm>
            <a:off x="15076283" y="3728266"/>
            <a:ext cx="4132146" cy="55209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3" name="Rectangle">
            <a:extLst>
              <a:ext uri="{FF2B5EF4-FFF2-40B4-BE49-F238E27FC236}">
                <a16:creationId xmlns:a16="http://schemas.microsoft.com/office/drawing/2014/main" id="{0C063D7E-9595-3760-8438-456F017ED6AB}"/>
              </a:ext>
            </a:extLst>
          </p:cNvPr>
          <p:cNvSpPr/>
          <p:nvPr/>
        </p:nvSpPr>
        <p:spPr>
          <a:xfrm>
            <a:off x="19101405" y="3728266"/>
            <a:ext cx="4132146" cy="55209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 kumimoji="0" sz="4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542042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animBg="1" advAuto="0"/>
      <p:bldP spid="212" grpId="0" animBg="1" advAuto="0"/>
      <p:bldP spid="21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292F1-D5A0-0BE4-6032-40868C03B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Image" descr="Image">
            <a:extLst>
              <a:ext uri="{FF2B5EF4-FFF2-40B4-BE49-F238E27FC236}">
                <a16:creationId xmlns:a16="http://schemas.microsoft.com/office/drawing/2014/main" id="{7554FE3B-9738-705C-B392-D73DB62AD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55" y="351917"/>
            <a:ext cx="7593499" cy="759349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2" name="Group">
            <a:extLst>
              <a:ext uri="{FF2B5EF4-FFF2-40B4-BE49-F238E27FC236}">
                <a16:creationId xmlns:a16="http://schemas.microsoft.com/office/drawing/2014/main" id="{1624D73C-35E0-1879-2524-1217F0A8CBF2}"/>
              </a:ext>
            </a:extLst>
          </p:cNvPr>
          <p:cNvGrpSpPr/>
          <p:nvPr/>
        </p:nvGrpSpPr>
        <p:grpSpPr>
          <a:xfrm>
            <a:off x="9212797" y="3513666"/>
            <a:ext cx="6580967" cy="1905001"/>
            <a:chOff x="0" y="1943643"/>
            <a:chExt cx="6580965" cy="1904999"/>
          </a:xfrm>
        </p:grpSpPr>
        <p:sp>
          <p:nvSpPr>
            <p:cNvPr id="340" name="Arrow">
              <a:extLst>
                <a:ext uri="{FF2B5EF4-FFF2-40B4-BE49-F238E27FC236}">
                  <a16:creationId xmlns:a16="http://schemas.microsoft.com/office/drawing/2014/main" id="{3C08551E-71FF-4942-0709-520DCA37348C}"/>
                </a:ext>
              </a:extLst>
            </p:cNvPr>
            <p:cNvSpPr/>
            <p:nvPr/>
          </p:nvSpPr>
          <p:spPr>
            <a:xfrm>
              <a:off x="0" y="1943643"/>
              <a:ext cx="4229122" cy="1270001"/>
            </a:xfrm>
            <a:prstGeom prst="rightArrow">
              <a:avLst>
                <a:gd name="adj1" fmla="val 32000"/>
                <a:gd name="adj2" fmla="val 64000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pPr>
              <a:endParaRPr kumimoji="0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1" name="No Diabetic Retinopathy…">
              <a:extLst>
                <a:ext uri="{FF2B5EF4-FFF2-40B4-BE49-F238E27FC236}">
                  <a16:creationId xmlns:a16="http://schemas.microsoft.com/office/drawing/2014/main" id="{FF8C2D30-BCA3-E213-AB3E-77FB0B43A649}"/>
                </a:ext>
              </a:extLst>
            </p:cNvPr>
            <p:cNvSpPr/>
            <p:nvPr/>
          </p:nvSpPr>
          <p:spPr>
            <a:xfrm>
              <a:off x="5310965" y="257864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/>
              </a:pPr>
              <a:r>
                <a:rPr kumimoji="0" sz="66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No Diabetic Retinopathy</a:t>
              </a:r>
            </a:p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/>
              </a:pPr>
              <a:r>
                <a:rPr kumimoji="0" sz="66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Mild NPDR</a:t>
              </a:r>
            </a:p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/>
              </a:pPr>
              <a:r>
                <a:rPr kumimoji="0" sz="66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Moderate NPDR</a:t>
              </a:r>
            </a:p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/>
              </a:pPr>
              <a:r>
                <a:rPr kumimoji="0" sz="6600" b="0" i="0" u="none" strike="noStrike" kern="0" cap="none" spc="0" normalizeH="0" baseline="0" noProof="0">
                  <a:ln>
                    <a:noFill/>
                  </a:ln>
                  <a:solidFill>
                    <a:srgbClr val="EBEBEB"/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Severe NPDR</a:t>
              </a:r>
            </a:p>
            <a:p>
              <a:pPr marL="0" marR="0" lvl="0" indent="0" algn="l" defTabSz="8255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6600">
                  <a:solidFill>
                    <a:srgbClr val="54BFB9">
                      <a:satOff val="37323"/>
                      <a:lumOff val="21795"/>
                    </a:srgbClr>
                  </a:solidFill>
                </a:defRPr>
              </a:pPr>
              <a:r>
                <a:rPr kumimoji="0" sz="6600" b="0" i="0" u="none" strike="noStrike" kern="0" cap="none" spc="0" normalizeH="0" baseline="0" noProof="0">
                  <a:ln>
                    <a:noFill/>
                  </a:ln>
                  <a:solidFill>
                    <a:srgbClr val="54BFB9">
                      <a:satOff val="37323"/>
                      <a:lumOff val="21795"/>
                    </a:srgbClr>
                  </a:solidFill>
                  <a:effectLst>
                    <a:outerShdw blurRad="50800" dist="25400" dir="5400000" rotWithShape="0">
                      <a:srgbClr val="000000"/>
                    </a:outerShdw>
                  </a:effectLst>
                  <a:uLnTx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rPr>
                <a:t>PDR</a:t>
              </a:r>
            </a:p>
          </p:txBody>
        </p:sp>
      </p:grpSp>
      <p:sp>
        <p:nvSpPr>
          <p:cNvPr id="343" name="Given an image, output one of these 5 severities.">
            <a:extLst>
              <a:ext uri="{FF2B5EF4-FFF2-40B4-BE49-F238E27FC236}">
                <a16:creationId xmlns:a16="http://schemas.microsoft.com/office/drawing/2014/main" id="{26937498-DB67-4E06-D182-7714E00069B6}"/>
              </a:ext>
            </a:extLst>
          </p:cNvPr>
          <p:cNvSpPr txBox="1"/>
          <p:nvPr/>
        </p:nvSpPr>
        <p:spPr>
          <a:xfrm>
            <a:off x="4702047" y="9644989"/>
            <a:ext cx="14979905" cy="89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5200" b="0" i="0" u="none" strike="noStrike" kern="0" cap="none" spc="0" normalizeH="0" baseline="0" noProof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Given an image, output one of these 5 severities.</a:t>
            </a:r>
          </a:p>
        </p:txBody>
      </p:sp>
      <p:pic>
        <p:nvPicPr>
          <p:cNvPr id="344" name="Image" descr="Image">
            <a:extLst>
              <a:ext uri="{FF2B5EF4-FFF2-40B4-BE49-F238E27FC236}">
                <a16:creationId xmlns:a16="http://schemas.microsoft.com/office/drawing/2014/main" id="{57E9B155-7F2B-D58E-E2C4-6416A262E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99680" y="11653287"/>
            <a:ext cx="3810001" cy="16891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gression">
            <a:extLst>
              <a:ext uri="{FF2B5EF4-FFF2-40B4-BE49-F238E27FC236}">
                <a16:creationId xmlns:a16="http://schemas.microsoft.com/office/drawing/2014/main" id="{0A438158-3A9F-F536-93C6-ED4173A69219}"/>
              </a:ext>
            </a:extLst>
          </p:cNvPr>
          <p:cNvSpPr txBox="1"/>
          <p:nvPr/>
        </p:nvSpPr>
        <p:spPr>
          <a:xfrm>
            <a:off x="10072032" y="11908200"/>
            <a:ext cx="4239943" cy="902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00" b="0" i="0" u="none" strike="noStrike" kern="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LnTx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Classification</a:t>
            </a:r>
            <a:endParaRPr kumimoji="0" sz="5200" b="0" i="0" u="none" strike="noStrike" kern="0" cap="none" spc="0" normalizeH="0" baseline="0" noProof="0" dirty="0">
              <a:ln>
                <a:noFill/>
              </a:ln>
              <a:solidFill>
                <a:srgbClr val="EBEBEB"/>
              </a:solidFill>
              <a:effectLst>
                <a:outerShdw blurRad="50800" dist="25400" dir="5400000" rotWithShape="0">
                  <a:srgbClr val="000000"/>
                </a:outerShdw>
              </a:effectLst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7484520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 animBg="1" advAuto="0"/>
      <p:bldP spid="343" grpId="0" animBg="1" advAuto="0"/>
      <p:bldP spid="344" grpId="0" animBg="1" advAuto="0"/>
      <p:bldP spid="2" grpId="0" animBg="1" advAuto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.1|7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5_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5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BevelVTI">
  <a:themeElements>
    <a:clrScheme name="Custom 148">
      <a:dk1>
        <a:srgbClr val="262626"/>
      </a:dk1>
      <a:lt1>
        <a:sysClr val="window" lastClr="FFFFFF"/>
      </a:lt1>
      <a:dk2>
        <a:srgbClr val="2F333D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ppt/theme/theme7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4114</TotalTime>
  <Words>1410</Words>
  <Application>Microsoft Macintosh PowerPoint</Application>
  <PresentationFormat>Custom</PresentationFormat>
  <Paragraphs>215</Paragraphs>
  <Slides>44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44</vt:i4>
      </vt:variant>
    </vt:vector>
  </HeadingPairs>
  <TitlesOfParts>
    <vt:vector size="61" baseType="lpstr">
      <vt:lpstr>Aptos</vt:lpstr>
      <vt:lpstr>Aptos Display</vt:lpstr>
      <vt:lpstr>Arial</vt:lpstr>
      <vt:lpstr>Bierstadt</vt:lpstr>
      <vt:lpstr>Calibri</vt:lpstr>
      <vt:lpstr>Calibri Light</vt:lpstr>
      <vt:lpstr>Cambria Math</vt:lpstr>
      <vt:lpstr>DIN Alternate Bold</vt:lpstr>
      <vt:lpstr>Helvetica Neue</vt:lpstr>
      <vt:lpstr>Helvetica Neue Light</vt:lpstr>
      <vt:lpstr>Helvetica Neue Medium</vt:lpstr>
      <vt:lpstr>5_New_Template2</vt:lpstr>
      <vt:lpstr>Office Theme</vt:lpstr>
      <vt:lpstr>1_Office Theme</vt:lpstr>
      <vt:lpstr>6_New_Template2</vt:lpstr>
      <vt:lpstr>Simple Light</vt:lpstr>
      <vt:lpstr>BevelVTI</vt:lpstr>
      <vt:lpstr>Introduction to Deep Learning  (Computer vision)</vt:lpstr>
      <vt:lpstr>PowerPoint Presentation</vt:lpstr>
      <vt:lpstr>Computer vision: Giving machines the ability to “see.”</vt:lpstr>
      <vt:lpstr>PowerPoint Presentation</vt:lpstr>
      <vt:lpstr>PowerPoint Presentation</vt:lpstr>
      <vt:lpstr>Lifecycle of a computer vision DL project</vt:lpstr>
      <vt:lpstr>Lifecycle of a computer vision DL project</vt:lpstr>
      <vt:lpstr>PowerPoint Presentation</vt:lpstr>
      <vt:lpstr>PowerPoint Presentation</vt:lpstr>
      <vt:lpstr>PowerPoint Presentation</vt:lpstr>
      <vt:lpstr>PowerPoint Presentation</vt:lpstr>
      <vt:lpstr>Model choices (Classification)</vt:lpstr>
      <vt:lpstr>Lifecycle of a computer vision DL project</vt:lpstr>
      <vt:lpstr>Data Cleaning = 99% of the work</vt:lpstr>
      <vt:lpstr>PowerPoint Presentation</vt:lpstr>
      <vt:lpstr>Partitioning data</vt:lpstr>
      <vt:lpstr>PowerPoint Presentation</vt:lpstr>
      <vt:lpstr>Lifecycle of a computer vision DL project</vt:lpstr>
      <vt:lpstr>Tradeoffs</vt:lpstr>
      <vt:lpstr>Leverage existing labels</vt:lpstr>
      <vt:lpstr>Models will never do better than the average human error.</vt:lpstr>
      <vt:lpstr>PowerPoint Presentation</vt:lpstr>
      <vt:lpstr>Try to use objective ground truth for labels (not derived from humans). </vt:lpstr>
      <vt:lpstr>Lifecycle of a computer vision DL project</vt:lpstr>
      <vt:lpstr>PowerPoint Presentation</vt:lpstr>
      <vt:lpstr>PowerPoint Presentation</vt:lpstr>
      <vt:lpstr>PowerPoint Presentation</vt:lpstr>
      <vt:lpstr>How does it actually learn?</vt:lpstr>
      <vt:lpstr>Training loop</vt:lpstr>
      <vt:lpstr>Lifecycle of a computer vision DL project</vt:lpstr>
      <vt:lpstr>What are hyperparameters?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Tip: Take a small sample of your training set and try to overfit it.</vt:lpstr>
      <vt:lpstr>Lifecycle of a computer vision DL project</vt:lpstr>
      <vt:lpstr>PowerPoint Presentation</vt:lpstr>
      <vt:lpstr>Confusion Matrix</vt:lpstr>
      <vt:lpstr>Receiver Operator Characteristic curve  (for balanced datasets)</vt:lpstr>
      <vt:lpstr>Lifecycle of a computer vision DL project</vt:lpstr>
      <vt:lpstr>Do you need FDA approval before you can use this in clinical care?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Machine Learning in Ophthalmology and Vision Science </dc:title>
  <dc:creator>leeay</dc:creator>
  <cp:lastModifiedBy>Aaron Lee</cp:lastModifiedBy>
  <cp:revision>49</cp:revision>
  <dcterms:created xsi:type="dcterms:W3CDTF">2020-09-14T16:53:26Z</dcterms:created>
  <dcterms:modified xsi:type="dcterms:W3CDTF">2025-05-21T15:37:01Z</dcterms:modified>
</cp:coreProperties>
</file>

<file path=docProps/thumbnail.jpeg>
</file>